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7"/>
  </p:notesMasterIdLst>
  <p:handoutMasterIdLst>
    <p:handoutMasterId r:id="rId38"/>
  </p:handoutMasterIdLst>
  <p:sldIdLst>
    <p:sldId id="256" r:id="rId2"/>
    <p:sldId id="257" r:id="rId3"/>
    <p:sldId id="258" r:id="rId4"/>
    <p:sldId id="304" r:id="rId5"/>
    <p:sldId id="259" r:id="rId6"/>
    <p:sldId id="260" r:id="rId7"/>
    <p:sldId id="312" r:id="rId8"/>
    <p:sldId id="276" r:id="rId9"/>
    <p:sldId id="262" r:id="rId10"/>
    <p:sldId id="306" r:id="rId11"/>
    <p:sldId id="307" r:id="rId12"/>
    <p:sldId id="277" r:id="rId13"/>
    <p:sldId id="305" r:id="rId14"/>
    <p:sldId id="302" r:id="rId15"/>
    <p:sldId id="303" r:id="rId16"/>
    <p:sldId id="292" r:id="rId17"/>
    <p:sldId id="294" r:id="rId18"/>
    <p:sldId id="300" r:id="rId19"/>
    <p:sldId id="278" r:id="rId20"/>
    <p:sldId id="283" r:id="rId21"/>
    <p:sldId id="286" r:id="rId22"/>
    <p:sldId id="287" r:id="rId23"/>
    <p:sldId id="284" r:id="rId24"/>
    <p:sldId id="296" r:id="rId25"/>
    <p:sldId id="297" r:id="rId26"/>
    <p:sldId id="298" r:id="rId27"/>
    <p:sldId id="299" r:id="rId28"/>
    <p:sldId id="291" r:id="rId29"/>
    <p:sldId id="285" r:id="rId30"/>
    <p:sldId id="309" r:id="rId31"/>
    <p:sldId id="310" r:id="rId32"/>
    <p:sldId id="311" r:id="rId33"/>
    <p:sldId id="263" r:id="rId34"/>
    <p:sldId id="289" r:id="rId35"/>
    <p:sldId id="290" r:id="rId3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94660"/>
  </p:normalViewPr>
  <p:slideViewPr>
    <p:cSldViewPr>
      <p:cViewPr>
        <p:scale>
          <a:sx n="71" d="100"/>
          <a:sy n="71" d="100"/>
        </p:scale>
        <p:origin x="-154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2182D7FB-1F73-4B32-BECD-1C2CC4931735}" type="datetimeFigureOut">
              <a:rPr lang="en-US" smtClean="0"/>
              <a:t>10/1/2012</a:t>
            </a:fld>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BBEB7AB3-7D11-4905-AD26-B80DDD473A0F}" type="slidenum">
              <a:rPr lang="en-US" smtClean="0"/>
              <a:t>‹#›</a:t>
            </a:fld>
            <a:endParaRPr lang="en-US"/>
          </a:p>
        </p:txBody>
      </p:sp>
    </p:spTree>
    <p:extLst>
      <p:ext uri="{BB962C8B-B14F-4D97-AF65-F5344CB8AC3E}">
        <p14:creationId xmlns:p14="http://schemas.microsoft.com/office/powerpoint/2010/main" val="221659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AD99F926-8797-4353-AE67-3B82C2535175}" type="datetimeFigureOut">
              <a:rPr lang="en-US" smtClean="0"/>
              <a:t>10/1/2012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0A57DC6B-F210-42B9-9367-6A56A198481E}" type="slidenum">
              <a:rPr lang="en-US" smtClean="0"/>
              <a:t>‹#›</a:t>
            </a:fld>
            <a:endParaRPr lang="en-US"/>
          </a:p>
        </p:txBody>
      </p:sp>
    </p:spTree>
    <p:extLst>
      <p:ext uri="{BB962C8B-B14F-4D97-AF65-F5344CB8AC3E}">
        <p14:creationId xmlns:p14="http://schemas.microsoft.com/office/powerpoint/2010/main" val="137046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57DC6B-F210-42B9-9367-6A56A198481E}" type="slidenum">
              <a:rPr lang="en-US" smtClean="0"/>
              <a:t>31</a:t>
            </a:fld>
            <a:endParaRPr lang="en-US"/>
          </a:p>
        </p:txBody>
      </p:sp>
    </p:spTree>
    <p:extLst>
      <p:ext uri="{BB962C8B-B14F-4D97-AF65-F5344CB8AC3E}">
        <p14:creationId xmlns:p14="http://schemas.microsoft.com/office/powerpoint/2010/main" val="110679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352266F-06BE-4DDE-B298-F4F3ED8E2799}" type="datetimeFigureOut">
              <a:rPr lang="en-US" smtClean="0"/>
              <a:t>10/1/2012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7DDBB9D-4E03-42FE-A9A0-5FCD4FB77AC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2266F-06BE-4DDE-B298-F4F3ED8E2799}" type="datetimeFigureOut">
              <a:rPr lang="en-US" smtClean="0"/>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52266F-06BE-4DDE-B298-F4F3ED8E2799}" type="datetimeFigureOut">
              <a:rPr lang="en-US" smtClean="0"/>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52266F-06BE-4DDE-B298-F4F3ED8E2799}" type="datetimeFigureOut">
              <a:rPr lang="en-US" smtClean="0"/>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2266F-06BE-4DDE-B298-F4F3ED8E2799}" type="datetimeFigureOut">
              <a:rPr lang="en-US" smtClean="0"/>
              <a:t>10/1/2012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352266F-06BE-4DDE-B298-F4F3ED8E2799}" type="datetimeFigureOut">
              <a:rPr lang="en-US" smtClean="0"/>
              <a:t>10/1/2012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BB9D-4E03-42FE-A9A0-5FCD4FB77AC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52266F-06BE-4DDE-B298-F4F3ED8E2799}" type="datetimeFigureOut">
              <a:rPr lang="en-US" smtClean="0"/>
              <a:t>10/1/2012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52266F-06BE-4DDE-B298-F4F3ED8E2799}" type="datetimeFigureOut">
              <a:rPr lang="en-US" smtClean="0"/>
              <a:t>10/1/2012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2266F-06BE-4DDE-B298-F4F3ED8E2799}" type="datetimeFigureOut">
              <a:rPr lang="en-US" smtClean="0"/>
              <a:t>10/1/2012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352266F-06BE-4DDE-B298-F4F3ED8E2799}" type="datetimeFigureOut">
              <a:rPr lang="en-US" smtClean="0"/>
              <a:t>10/1/2012</a:t>
            </a:fld>
            <a:endParaRPr lang="en-US"/>
          </a:p>
        </p:txBody>
      </p:sp>
      <p:sp>
        <p:nvSpPr>
          <p:cNvPr id="7" name="Slide Number Placeholder 6"/>
          <p:cNvSpPr>
            <a:spLocks noGrp="1"/>
          </p:cNvSpPr>
          <p:nvPr>
            <p:ph type="sldNum" sz="quarter" idx="12"/>
          </p:nvPr>
        </p:nvSpPr>
        <p:spPr/>
        <p:txBody>
          <a:bodyPr/>
          <a:lstStyle/>
          <a:p>
            <a:fld id="{C7DDBB9D-4E03-42FE-A9A0-5FCD4FB77AC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2266F-06BE-4DDE-B298-F4F3ED8E2799}" type="datetimeFigureOut">
              <a:rPr lang="en-US" smtClean="0"/>
              <a:t>10/1/2012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7DDBB9D-4E03-42FE-A9A0-5FCD4FB77AC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352266F-06BE-4DDE-B298-F4F3ED8E2799}" type="datetimeFigureOut">
              <a:rPr lang="en-US" smtClean="0"/>
              <a:t>10/1/2012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7DDBB9D-4E03-42FE-A9A0-5FCD4FB77A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cbi.nlm.nih.gov/books/NBK9889/"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library.thinkquest.org/C004535/golgi_apparatu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ph/imgres?q=Albert+Claude&amp;hl=fil&amp;sa=X&amp;biw=1249&amp;bih=512&amp;tbm=isch&amp;tbnid=P98UreJ5BI3MhM:&amp;imgrefurl=http://www.nobelprize.org/nobel_prizes/medicine/laureates/1974/claude-autobio.html&amp;imgurl=http://www.nobelprize.org/nobel_prizes/medicine/laureates/1974/claude.jpg&amp;w=162&amp;h=227&amp;ei=Oh5IUNqgLqitiAfDxoGoDw&amp;zoom=1&amp;iact=hc&amp;vpx=360&amp;vpy=164&amp;dur=2917&amp;hovh=181&amp;hovw=129&amp;tx=66&amp;ty=113&amp;sig=113385609941266615864&amp;page=1&amp;tbnh=156&amp;tbnw=111&amp;start=0&amp;ndsp=15&amp;ved=1t:429,r:2,s:0,i:72"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24400" y="152400"/>
            <a:ext cx="3313355" cy="2209800"/>
          </a:xfrm>
        </p:spPr>
        <p:txBody>
          <a:bodyPr>
            <a:noAutofit/>
          </a:bodyPr>
          <a:lstStyle/>
          <a:p>
            <a:pPr algn="ctr"/>
            <a:r>
              <a:rPr lang="en-US" sz="4800" b="1" dirty="0" smtClean="0">
                <a:latin typeface="AR CARTER" pitchFamily="2" charset="0"/>
              </a:rPr>
              <a:t>ROUGH ENDOPLASMIC RETICULUM</a:t>
            </a:r>
            <a:endParaRPr lang="en-US" sz="4800" b="1" dirty="0">
              <a:latin typeface="AR CARTER" pitchFamily="2" charset="0"/>
            </a:endParaRPr>
          </a:p>
        </p:txBody>
      </p:sp>
      <p:sp>
        <p:nvSpPr>
          <p:cNvPr id="7" name="Title 3"/>
          <p:cNvSpPr txBox="1">
            <a:spLocks/>
          </p:cNvSpPr>
          <p:nvPr/>
        </p:nvSpPr>
        <p:spPr>
          <a:xfrm>
            <a:off x="304800" y="3276600"/>
            <a:ext cx="3886200" cy="3295182"/>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tx1"/>
                </a:solidFill>
                <a:latin typeface="AR DELANEY" pitchFamily="2" charset="0"/>
              </a:rPr>
              <a:t>Prepared by:</a:t>
            </a:r>
          </a:p>
          <a:p>
            <a:pPr algn="ctr"/>
            <a:r>
              <a:rPr lang="en-US" sz="2400" dirty="0" smtClean="0">
                <a:solidFill>
                  <a:schemeClr val="tx1"/>
                </a:solidFill>
                <a:latin typeface="AR DELANEY" pitchFamily="2" charset="0"/>
              </a:rPr>
              <a:t> </a:t>
            </a:r>
            <a:r>
              <a:rPr lang="en-US" sz="2800" dirty="0" smtClean="0">
                <a:solidFill>
                  <a:schemeClr val="tx1"/>
                </a:solidFill>
                <a:latin typeface="AR DELANEY" pitchFamily="2" charset="0"/>
              </a:rPr>
              <a:t>Jomar M. Urbano</a:t>
            </a:r>
          </a:p>
          <a:p>
            <a:pPr algn="ctr"/>
            <a:r>
              <a:rPr lang="en-US" sz="2800" dirty="0" smtClean="0">
                <a:solidFill>
                  <a:schemeClr val="tx1"/>
                </a:solidFill>
                <a:latin typeface="AR DELANEY" pitchFamily="2" charset="0"/>
              </a:rPr>
              <a:t>2SED-SC</a:t>
            </a:r>
          </a:p>
          <a:p>
            <a:pPr algn="ctr"/>
            <a:endParaRPr lang="en-US" sz="2800" dirty="0">
              <a:solidFill>
                <a:schemeClr val="tx1"/>
              </a:solidFill>
              <a:latin typeface="AR DELANEY" pitchFamily="2" charset="0"/>
            </a:endParaRPr>
          </a:p>
          <a:p>
            <a:pPr algn="ctr"/>
            <a:endParaRPr lang="en-US" sz="2800" dirty="0" smtClean="0">
              <a:solidFill>
                <a:schemeClr val="tx1"/>
              </a:solidFill>
              <a:latin typeface="AR DELANEY" pitchFamily="2" charset="0"/>
            </a:endParaRPr>
          </a:p>
          <a:p>
            <a:pPr algn="ctr"/>
            <a:r>
              <a:rPr lang="en-US" sz="2800" dirty="0" smtClean="0">
                <a:solidFill>
                  <a:schemeClr val="tx1"/>
                </a:solidFill>
                <a:latin typeface="AR DELANEY" pitchFamily="2" charset="0"/>
              </a:rPr>
              <a:t>Ms. </a:t>
            </a:r>
            <a:r>
              <a:rPr lang="en-US" sz="2800" dirty="0" err="1" smtClean="0">
                <a:solidFill>
                  <a:schemeClr val="tx1"/>
                </a:solidFill>
                <a:latin typeface="AR DELANEY" pitchFamily="2" charset="0"/>
              </a:rPr>
              <a:t>Aimie</a:t>
            </a:r>
            <a:r>
              <a:rPr lang="en-US" sz="2800" dirty="0" smtClean="0">
                <a:solidFill>
                  <a:schemeClr val="tx1"/>
                </a:solidFill>
                <a:latin typeface="AR DELANEY" pitchFamily="2" charset="0"/>
              </a:rPr>
              <a:t> M. Aquino</a:t>
            </a:r>
          </a:p>
          <a:p>
            <a:pPr algn="ctr"/>
            <a:r>
              <a:rPr lang="en-US" sz="2800" dirty="0" smtClean="0">
                <a:solidFill>
                  <a:schemeClr val="tx1"/>
                </a:solidFill>
                <a:latin typeface="AR DELANEY" pitchFamily="2" charset="0"/>
              </a:rPr>
              <a:t>Professor</a:t>
            </a:r>
            <a:endParaRPr lang="en-US" sz="2800" dirty="0">
              <a:solidFill>
                <a:schemeClr val="tx1"/>
              </a:solidFill>
              <a:latin typeface="AR DELANEY" pitchFamily="2" charset="0"/>
            </a:endParaRPr>
          </a:p>
        </p:txBody>
      </p:sp>
      <p:grpSp>
        <p:nvGrpSpPr>
          <p:cNvPr id="2" name="Group 1"/>
          <p:cNvGrpSpPr/>
          <p:nvPr/>
        </p:nvGrpSpPr>
        <p:grpSpPr>
          <a:xfrm>
            <a:off x="4682836" y="2590800"/>
            <a:ext cx="3496228" cy="3208339"/>
            <a:chOff x="4682836" y="2590800"/>
            <a:chExt cx="3496228" cy="3208339"/>
          </a:xfrm>
        </p:grpSpPr>
        <p:pic>
          <p:nvPicPr>
            <p:cNvPr id="6" name="Picture 4" descr="endoplasmic"/>
            <p:cNvPicPr>
              <a:picLocks noChangeAspect="1" noChangeArrowheads="1"/>
            </p:cNvPicPr>
            <p:nvPr/>
          </p:nvPicPr>
          <p:blipFill rotWithShape="1">
            <a:blip r:embed="rId3">
              <a:extLst>
                <a:ext uri="{28A0092B-C50C-407E-A947-70E740481C1C}">
                  <a14:useLocalDpi xmlns:a14="http://schemas.microsoft.com/office/drawing/2010/main" val="0"/>
                </a:ext>
              </a:extLst>
            </a:blip>
            <a:srcRect t="6327"/>
            <a:stretch/>
          </p:blipFill>
          <p:spPr bwMode="auto">
            <a:xfrm>
              <a:off x="4682836" y="2590800"/>
              <a:ext cx="3496228" cy="3208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ndoplasmic"/>
            <p:cNvPicPr>
              <a:picLocks noChangeAspect="1" noChangeArrowheads="1"/>
            </p:cNvPicPr>
            <p:nvPr/>
          </p:nvPicPr>
          <p:blipFill rotWithShape="1">
            <a:blip r:embed="rId3">
              <a:extLst>
                <a:ext uri="{28A0092B-C50C-407E-A947-70E740481C1C}">
                  <a14:useLocalDpi xmlns:a14="http://schemas.microsoft.com/office/drawing/2010/main" val="0"/>
                </a:ext>
              </a:extLst>
            </a:blip>
            <a:srcRect t="82823" r="75742" b="10727"/>
            <a:stretch/>
          </p:blipFill>
          <p:spPr bwMode="auto">
            <a:xfrm>
              <a:off x="4835236" y="5363225"/>
              <a:ext cx="848112" cy="4359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946116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95300"/>
            <a:ext cx="7024744" cy="1143000"/>
          </a:xfrm>
        </p:spPr>
        <p:txBody>
          <a:bodyPr/>
          <a:lstStyle/>
          <a:p>
            <a:r>
              <a:rPr lang="en-US" b="1" dirty="0" smtClean="0"/>
              <a:t>Types of Ribosomes</a:t>
            </a:r>
            <a:endParaRPr lang="en-US" b="1"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grpSp>
        <p:nvGrpSpPr>
          <p:cNvPr id="8" name="Group 7"/>
          <p:cNvGrpSpPr/>
          <p:nvPr/>
        </p:nvGrpSpPr>
        <p:grpSpPr>
          <a:xfrm>
            <a:off x="878058" y="1676399"/>
            <a:ext cx="7427742" cy="4445056"/>
            <a:chOff x="878058" y="1676399"/>
            <a:chExt cx="7427742" cy="4445056"/>
          </a:xfrm>
        </p:grpSpPr>
        <p:sp>
          <p:nvSpPr>
            <p:cNvPr id="5" name="TextBox 4"/>
            <p:cNvSpPr txBox="1"/>
            <p:nvPr/>
          </p:nvSpPr>
          <p:spPr>
            <a:xfrm>
              <a:off x="2209800" y="5813678"/>
              <a:ext cx="4419599" cy="307777"/>
            </a:xfrm>
            <a:prstGeom prst="rect">
              <a:avLst/>
            </a:prstGeom>
            <a:noFill/>
          </p:spPr>
          <p:txBody>
            <a:bodyPr wrap="square" rtlCol="0">
              <a:spAutoFit/>
            </a:bodyPr>
            <a:lstStyle/>
            <a:p>
              <a:pPr algn="ctr"/>
              <a:r>
                <a:rPr lang="en-US" sz="1400" dirty="0" smtClean="0"/>
                <a:t>Visualized on an Electron Micrograph</a:t>
              </a:r>
            </a:p>
          </p:txBody>
        </p:sp>
        <p:pic>
          <p:nvPicPr>
            <p:cNvPr id="7" name="Picture 6" descr="http://www.google.com.ph/url?source=imglanding&amp;ct=img&amp;q=http://iws.collin.edu/biopage/faculty/mcculloch/1406/outlines/chapter%207/rougher2.jpg&amp;sa=X&amp;ei=G-VXUIXZA4zKmQW_kYFQ&amp;ved=0CAkQ8wc&amp;usg=AFQjCNHxNvupvZi-Jy3kOMEDEGyiJlTVuQ"/>
            <p:cNvPicPr/>
            <p:nvPr/>
          </p:nvPicPr>
          <p:blipFill>
            <a:blip r:embed="rId2">
              <a:extLst>
                <a:ext uri="{28A0092B-C50C-407E-A947-70E740481C1C}">
                  <a14:useLocalDpi xmlns:a14="http://schemas.microsoft.com/office/drawing/2010/main" val="0"/>
                </a:ext>
              </a:extLst>
            </a:blip>
            <a:srcRect/>
            <a:stretch>
              <a:fillRect/>
            </a:stretch>
          </p:blipFill>
          <p:spPr bwMode="auto">
            <a:xfrm>
              <a:off x="878058" y="1676399"/>
              <a:ext cx="7427742" cy="4137279"/>
            </a:xfrm>
            <a:prstGeom prst="rect">
              <a:avLst/>
            </a:prstGeom>
            <a:noFill/>
            <a:ln>
              <a:noFill/>
            </a:ln>
          </p:spPr>
        </p:pic>
      </p:grpSp>
    </p:spTree>
    <p:extLst>
      <p:ext uri="{BB962C8B-B14F-4D97-AF65-F5344CB8AC3E}">
        <p14:creationId xmlns:p14="http://schemas.microsoft.com/office/powerpoint/2010/main" val="4256511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28" y="685800"/>
            <a:ext cx="7024744" cy="1143000"/>
          </a:xfrm>
        </p:spPr>
        <p:txBody>
          <a:bodyPr>
            <a:normAutofit fontScale="90000"/>
          </a:bodyPr>
          <a:lstStyle/>
          <a:p>
            <a:r>
              <a:rPr lang="en-US" b="1" dirty="0" smtClean="0"/>
              <a:t>Types of ribosomes: Overview </a:t>
            </a:r>
            <a:r>
              <a:rPr lang="en-US" b="1" dirty="0"/>
              <a:t>of protein sorting</a:t>
            </a:r>
          </a:p>
        </p:txBody>
      </p:sp>
      <p:pic>
        <p:nvPicPr>
          <p:cNvPr id="4" name="Picture 3" descr="Figure 9.3. Overview of protein sorting."/>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848599" cy="4648200"/>
          </a:xfrm>
          <a:prstGeom prst="rect">
            <a:avLst/>
          </a:prstGeom>
          <a:noFill/>
          <a:ln>
            <a:noFill/>
          </a:ln>
        </p:spPr>
      </p:pic>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426134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 Ribosomes</a:t>
            </a:r>
            <a:endParaRPr lang="en-US" b="1" dirty="0"/>
          </a:p>
        </p:txBody>
      </p:sp>
      <p:sp>
        <p:nvSpPr>
          <p:cNvPr id="3" name="Content Placeholder 2"/>
          <p:cNvSpPr>
            <a:spLocks noGrp="1"/>
          </p:cNvSpPr>
          <p:nvPr>
            <p:ph idx="1"/>
          </p:nvPr>
        </p:nvSpPr>
        <p:spPr/>
        <p:txBody>
          <a:bodyPr>
            <a:normAutofit/>
          </a:bodyPr>
          <a:lstStyle/>
          <a:p>
            <a:r>
              <a:rPr lang="en-US" sz="3600" dirty="0" smtClean="0"/>
              <a:t>Create protein that function in the cytoplasm.</a:t>
            </a:r>
          </a:p>
          <a:p>
            <a:r>
              <a:rPr lang="en-US" sz="3600" dirty="0" smtClean="0"/>
              <a:t>Example: Carbohydrate enzymes. </a:t>
            </a:r>
            <a:endParaRPr lang="en-US" sz="3600"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913319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Bound Ribosomes</a:t>
            </a:r>
            <a:endParaRPr lang="en-US" b="1" dirty="0"/>
          </a:p>
        </p:txBody>
      </p:sp>
      <p:sp>
        <p:nvSpPr>
          <p:cNvPr id="3" name="Content Placeholder 2"/>
          <p:cNvSpPr>
            <a:spLocks noGrp="1"/>
          </p:cNvSpPr>
          <p:nvPr>
            <p:ph idx="1"/>
          </p:nvPr>
        </p:nvSpPr>
        <p:spPr/>
        <p:txBody>
          <a:bodyPr>
            <a:normAutofit/>
          </a:bodyPr>
          <a:lstStyle/>
          <a:p>
            <a:r>
              <a:rPr lang="en-US" sz="3200" dirty="0" smtClean="0"/>
              <a:t>Membrane insertion</a:t>
            </a:r>
          </a:p>
          <a:p>
            <a:r>
              <a:rPr lang="en-US" sz="3200" dirty="0" smtClean="0"/>
              <a:t>Packaging within organelles (Lysosomes)</a:t>
            </a:r>
          </a:p>
          <a:p>
            <a:r>
              <a:rPr lang="en-US" sz="3200" dirty="0" smtClean="0"/>
              <a:t>Secretory proteins (</a:t>
            </a:r>
            <a:r>
              <a:rPr lang="en-US" sz="3200" dirty="0"/>
              <a:t>pancreatic </a:t>
            </a:r>
            <a:r>
              <a:rPr lang="en-US" sz="3200" dirty="0" smtClean="0"/>
              <a:t>cells)</a:t>
            </a:r>
            <a:endParaRPr lang="en-US" sz="3200"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1265616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George Palade</a:t>
            </a:r>
            <a:endParaRPr lang="en-US" b="1" dirty="0"/>
          </a:p>
        </p:txBody>
      </p:sp>
      <p:sp>
        <p:nvSpPr>
          <p:cNvPr id="4" name="Content Placeholder 3"/>
          <p:cNvSpPr>
            <a:spLocks noGrp="1"/>
          </p:cNvSpPr>
          <p:nvPr>
            <p:ph idx="1"/>
          </p:nvPr>
        </p:nvSpPr>
        <p:spPr>
          <a:xfrm>
            <a:off x="1043492" y="2323652"/>
            <a:ext cx="7033708" cy="3848548"/>
          </a:xfrm>
        </p:spPr>
        <p:txBody>
          <a:bodyPr>
            <a:noAutofit/>
          </a:bodyPr>
          <a:lstStyle/>
          <a:p>
            <a:pPr lvl="0" algn="just"/>
            <a:r>
              <a:rPr lang="en-US" sz="2800" dirty="0"/>
              <a:t>In the mid 1950's, George Palade discovered that the amount of RER in a cell corresponds to the quantity of protein a cell exports. </a:t>
            </a:r>
            <a:endParaRPr lang="en-US" sz="2800" dirty="0" smtClean="0"/>
          </a:p>
          <a:p>
            <a:pPr lvl="0" algn="just"/>
            <a:r>
              <a:rPr lang="en-US" sz="2800" dirty="0" smtClean="0"/>
              <a:t>Example: White </a:t>
            </a:r>
            <a:r>
              <a:rPr lang="en-US" sz="2800" dirty="0"/>
              <a:t>blood cells that produce infection fighting immune system proteins </a:t>
            </a:r>
            <a:r>
              <a:rPr lang="en-US" sz="2800" dirty="0" smtClean="0"/>
              <a:t>(called antibodies) </a:t>
            </a:r>
            <a:r>
              <a:rPr lang="en-US" sz="2800" dirty="0"/>
              <a:t>have highly developed </a:t>
            </a:r>
            <a:r>
              <a:rPr lang="en-US" sz="2800" dirty="0" smtClean="0"/>
              <a:t>RER.</a:t>
            </a:r>
            <a:endParaRPr lang="en-US" sz="2800" dirty="0"/>
          </a:p>
          <a:p>
            <a:endParaRPr lang="en-US" sz="2800" dirty="0"/>
          </a:p>
        </p:txBody>
      </p:sp>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1511347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lstStyle/>
          <a:p>
            <a:r>
              <a:rPr lang="en-US" b="1" dirty="0" smtClean="0"/>
              <a:t>George Palade</a:t>
            </a:r>
            <a:endParaRPr lang="en-US" b="1" dirty="0"/>
          </a:p>
        </p:txBody>
      </p:sp>
      <p:sp>
        <p:nvSpPr>
          <p:cNvPr id="5" name="Title 1"/>
          <p:cNvSpPr txBox="1">
            <a:spLocks/>
          </p:cNvSpPr>
          <p:nvPr/>
        </p:nvSpPr>
        <p:spPr>
          <a:xfrm>
            <a:off x="4191000" y="3692922"/>
            <a:ext cx="2812473" cy="685800"/>
          </a:xfrm>
          <a:prstGeom prst="rect">
            <a:avLst/>
          </a:prstGeom>
        </p:spPr>
        <p:txBody>
          <a:bodyPr vert="horz" lIns="91440" tIns="45720" rIns="91440" bIns="45720" rtlCol="0" anchor="b">
            <a:normAutofit fontScale="92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chemeClr val="tx1"/>
                </a:solidFill>
              </a:rPr>
              <a:t>George Palade</a:t>
            </a:r>
            <a:endParaRPr lang="en-US" sz="2800" b="1" dirty="0">
              <a:solidFill>
                <a:schemeClr val="tx1"/>
              </a:solidFill>
            </a:endParaRPr>
          </a:p>
        </p:txBody>
      </p:sp>
      <p:pic>
        <p:nvPicPr>
          <p:cNvPr id="1028" name="Picture 4" descr="http://www.google.com.ph/url?source=imglanding&amp;ct=img&amp;q=http://www.universityofcalifornia.edu/news/img/25/25458072448ef82e27cb78.jpg&amp;sa=X&amp;ei=OcVXUN2rH8vJmAXzm4DwDA&amp;ved=0CAkQ8wc&amp;usg=AFQjCNFUxmwEHh5URKuFG1OHoMIb0oIp2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399"/>
            <a:ext cx="3124200" cy="44315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1608275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heel(1)">
                                      <p:cBhvr>
                                        <p:cTn id="11" dur="2000"/>
                                        <p:tgtEl>
                                          <p:spTgt spid="102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Rough Endoplasmic Reticulum (RER)?</a:t>
            </a:r>
            <a:endParaRPr lang="en-US" b="1" dirty="0"/>
          </a:p>
        </p:txBody>
      </p:sp>
      <p:sp>
        <p:nvSpPr>
          <p:cNvPr id="3" name="Content Placeholder 2"/>
          <p:cNvSpPr>
            <a:spLocks noGrp="1"/>
          </p:cNvSpPr>
          <p:nvPr>
            <p:ph idx="1"/>
          </p:nvPr>
        </p:nvSpPr>
        <p:spPr>
          <a:xfrm>
            <a:off x="1043492" y="2323652"/>
            <a:ext cx="6777317" cy="3772348"/>
          </a:xfrm>
        </p:spPr>
        <p:txBody>
          <a:bodyPr>
            <a:normAutofit/>
          </a:bodyPr>
          <a:lstStyle/>
          <a:p>
            <a:pPr lvl="0" algn="just"/>
            <a:r>
              <a:rPr lang="en-US" sz="3200" dirty="0"/>
              <a:t>The RER is </a:t>
            </a:r>
            <a:r>
              <a:rPr lang="en-US" sz="3200" dirty="0" smtClean="0"/>
              <a:t>studded </a:t>
            </a:r>
            <a:r>
              <a:rPr lang="en-US" sz="3200" dirty="0"/>
              <a:t>with ribosomes that form granules on the surface to give it a "rough" appearance. </a:t>
            </a:r>
          </a:p>
          <a:p>
            <a:pPr lvl="0" algn="just"/>
            <a:r>
              <a:rPr lang="en-US" sz="3200" dirty="0"/>
              <a:t>The RER is involved in the synthesis of proteins. </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3013959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762000"/>
            <a:ext cx="7024744" cy="1143000"/>
          </a:xfrm>
        </p:spPr>
        <p:txBody>
          <a:bodyPr>
            <a:normAutofit fontScale="90000"/>
          </a:bodyPr>
          <a:lstStyle/>
          <a:p>
            <a:r>
              <a:rPr lang="en-US" b="1" dirty="0" smtClean="0"/>
              <a:t>Structure: Rough Endoplasmic Reticulum (RER)</a:t>
            </a:r>
            <a:endParaRPr lang="en-US" b="1" dirty="0"/>
          </a:p>
        </p:txBody>
      </p:sp>
      <p:pic>
        <p:nvPicPr>
          <p:cNvPr id="5" name="Picture 4" descr="http://avonapbio.pbworks.com/f/endoplasmicreticulumfigure1.jpg"/>
          <p:cNvPicPr/>
          <p:nvPr/>
        </p:nvPicPr>
        <p:blipFill rotWithShape="1">
          <a:blip r:embed="rId2">
            <a:extLst>
              <a:ext uri="{28A0092B-C50C-407E-A947-70E740481C1C}">
                <a14:useLocalDpi xmlns:a14="http://schemas.microsoft.com/office/drawing/2010/main" val="0"/>
              </a:ext>
            </a:extLst>
          </a:blip>
          <a:srcRect t="5785"/>
          <a:stretch/>
        </p:blipFill>
        <p:spPr bwMode="auto">
          <a:xfrm>
            <a:off x="838200" y="1981200"/>
            <a:ext cx="7543800" cy="4419598"/>
          </a:xfrm>
          <a:prstGeom prst="rect">
            <a:avLst/>
          </a:prstGeom>
          <a:noFill/>
          <a:ln>
            <a:noFill/>
          </a:ln>
        </p:spPr>
      </p:pic>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4245542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634" y="762000"/>
            <a:ext cx="7024744" cy="1143000"/>
          </a:xfrm>
        </p:spPr>
        <p:txBody>
          <a:bodyPr>
            <a:normAutofit fontScale="90000"/>
          </a:bodyPr>
          <a:lstStyle/>
          <a:p>
            <a:r>
              <a:rPr lang="en-US" b="1" dirty="0" smtClean="0"/>
              <a:t>Structure: Rough Endoplasmic Reticulum (RER)</a:t>
            </a:r>
            <a:endParaRPr lang="en-US" b="1"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grpSp>
        <p:nvGrpSpPr>
          <p:cNvPr id="7" name="Group 6"/>
          <p:cNvGrpSpPr/>
          <p:nvPr/>
        </p:nvGrpSpPr>
        <p:grpSpPr>
          <a:xfrm>
            <a:off x="838200" y="1905000"/>
            <a:ext cx="7315200" cy="4332299"/>
            <a:chOff x="914400" y="3029493"/>
            <a:chExt cx="3622964" cy="3151128"/>
          </a:xfrm>
        </p:grpSpPr>
        <p:pic>
          <p:nvPicPr>
            <p:cNvPr id="6" name="Picture 5" descr="http://oregonstate.edu/instruction/bi314/summer09/Fig-10-01-0.jpg"/>
            <p:cNvPicPr/>
            <p:nvPr/>
          </p:nvPicPr>
          <p:blipFill rotWithShape="1">
            <a:blip r:embed="rId2">
              <a:extLst>
                <a:ext uri="{28A0092B-C50C-407E-A947-70E740481C1C}">
                  <a14:useLocalDpi xmlns:a14="http://schemas.microsoft.com/office/drawing/2010/main" val="0"/>
                </a:ext>
              </a:extLst>
            </a:blip>
            <a:srcRect l="769" t="34599" r="67882" b="28440"/>
            <a:stretch/>
          </p:blipFill>
          <p:spPr bwMode="auto">
            <a:xfrm>
              <a:off x="914400" y="3029493"/>
              <a:ext cx="3622964" cy="3142706"/>
            </a:xfrm>
            <a:prstGeom prst="rect">
              <a:avLst/>
            </a:prstGeom>
            <a:noFill/>
            <a:ln>
              <a:noFill/>
            </a:ln>
          </p:spPr>
        </p:pic>
        <p:sp>
          <p:nvSpPr>
            <p:cNvPr id="3" name="TextBox 2"/>
            <p:cNvSpPr txBox="1"/>
            <p:nvPr/>
          </p:nvSpPr>
          <p:spPr>
            <a:xfrm>
              <a:off x="1295400" y="5956757"/>
              <a:ext cx="2895600" cy="223864"/>
            </a:xfrm>
            <a:prstGeom prst="rect">
              <a:avLst/>
            </a:prstGeom>
            <a:noFill/>
          </p:spPr>
          <p:txBody>
            <a:bodyPr wrap="square" rtlCol="0">
              <a:spAutoFit/>
            </a:bodyPr>
            <a:lstStyle/>
            <a:p>
              <a:pPr algn="ctr"/>
              <a:r>
                <a:rPr lang="en-US" sz="1400" dirty="0" smtClean="0"/>
                <a:t>Visualized on an Electron Micrograph of a Animal Cell</a:t>
              </a:r>
            </a:p>
          </p:txBody>
        </p:sp>
      </p:grpSp>
    </p:spTree>
    <p:extLst>
      <p:ext uri="{BB962C8B-B14F-4D97-AF65-F5344CB8AC3E}">
        <p14:creationId xmlns:p14="http://schemas.microsoft.com/office/powerpoint/2010/main" val="560764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Function: Rough Endoplasmic Reticulum (RER)</a:t>
            </a:r>
            <a:endParaRPr lang="en-US" b="1" dirty="0"/>
          </a:p>
        </p:txBody>
      </p:sp>
      <p:sp>
        <p:nvSpPr>
          <p:cNvPr id="3" name="Content Placeholder 2"/>
          <p:cNvSpPr>
            <a:spLocks noGrp="1"/>
          </p:cNvSpPr>
          <p:nvPr>
            <p:ph idx="1"/>
          </p:nvPr>
        </p:nvSpPr>
        <p:spPr>
          <a:xfrm>
            <a:off x="1043492" y="2323653"/>
            <a:ext cx="6777317" cy="2095947"/>
          </a:xfrm>
        </p:spPr>
        <p:txBody>
          <a:bodyPr>
            <a:normAutofit/>
          </a:bodyPr>
          <a:lstStyle/>
          <a:p>
            <a:r>
              <a:rPr lang="en-US" sz="3600" dirty="0"/>
              <a:t>Involves in the synthesis of proteins that usually use outside the cell.</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89438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95300"/>
            <a:ext cx="7024744" cy="1143000"/>
          </a:xfrm>
        </p:spPr>
        <p:txBody>
          <a:bodyPr/>
          <a:lstStyle/>
          <a:p>
            <a:r>
              <a:rPr lang="en-US" b="1" dirty="0" smtClean="0"/>
              <a:t>Learning Objectives:</a:t>
            </a:r>
            <a:endParaRPr lang="en-US" b="1" dirty="0"/>
          </a:p>
        </p:txBody>
      </p:sp>
      <p:sp>
        <p:nvSpPr>
          <p:cNvPr id="3" name="Content Placeholder 2"/>
          <p:cNvSpPr>
            <a:spLocks noGrp="1"/>
          </p:cNvSpPr>
          <p:nvPr>
            <p:ph idx="1"/>
          </p:nvPr>
        </p:nvSpPr>
        <p:spPr>
          <a:xfrm>
            <a:off x="1066800" y="1752600"/>
            <a:ext cx="7696200" cy="4343400"/>
          </a:xfrm>
        </p:spPr>
        <p:txBody>
          <a:bodyPr>
            <a:noAutofit/>
          </a:bodyPr>
          <a:lstStyle/>
          <a:p>
            <a:r>
              <a:rPr lang="en-US" sz="2800" dirty="0" smtClean="0"/>
              <a:t>Recognize the discoverers of Endoplasmic reticulum.</a:t>
            </a:r>
          </a:p>
          <a:p>
            <a:r>
              <a:rPr lang="en-US" sz="2800" dirty="0" smtClean="0"/>
              <a:t>Describe Rough Endoplasmic Reticulum (RER) in terms of structures and functions.</a:t>
            </a:r>
          </a:p>
          <a:p>
            <a:r>
              <a:rPr lang="en-US" sz="2800" dirty="0" smtClean="0"/>
              <a:t>What ribosomes are.</a:t>
            </a:r>
          </a:p>
          <a:p>
            <a:r>
              <a:rPr lang="en-US" sz="2800" dirty="0" smtClean="0"/>
              <a:t>Types of Ribosomes.</a:t>
            </a:r>
          </a:p>
          <a:p>
            <a:r>
              <a:rPr lang="en-US" sz="2800" dirty="0"/>
              <a:t>Roles of RER in protein glycosylation</a:t>
            </a:r>
            <a:r>
              <a:rPr lang="en-US" sz="2800" dirty="0" smtClean="0"/>
              <a:t>.</a:t>
            </a:r>
            <a:endParaRPr lang="en-US" sz="2800" dirty="0"/>
          </a:p>
          <a:p>
            <a:r>
              <a:rPr lang="en-US" sz="2800" dirty="0" smtClean="0"/>
              <a:t>Roles of RER in protein sorting.</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1409754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95300"/>
            <a:ext cx="7024744" cy="1143000"/>
          </a:xfrm>
        </p:spPr>
        <p:txBody>
          <a:bodyPr/>
          <a:lstStyle/>
          <a:p>
            <a:r>
              <a:rPr lang="en-US" b="1" dirty="0" smtClean="0"/>
              <a:t>Glycosylation</a:t>
            </a:r>
            <a:endParaRPr lang="en-US" b="1" dirty="0"/>
          </a:p>
        </p:txBody>
      </p:sp>
      <p:sp>
        <p:nvSpPr>
          <p:cNvPr id="3" name="Content Placeholder 2"/>
          <p:cNvSpPr>
            <a:spLocks noGrp="1"/>
          </p:cNvSpPr>
          <p:nvPr>
            <p:ph idx="1"/>
          </p:nvPr>
        </p:nvSpPr>
        <p:spPr>
          <a:xfrm>
            <a:off x="1066800" y="1752600"/>
            <a:ext cx="6777317" cy="3508977"/>
          </a:xfrm>
        </p:spPr>
        <p:txBody>
          <a:bodyPr>
            <a:noAutofit/>
          </a:bodyPr>
          <a:lstStyle/>
          <a:p>
            <a:pPr algn="just"/>
            <a:r>
              <a:rPr lang="en-US" sz="2800" dirty="0"/>
              <a:t> A</a:t>
            </a:r>
            <a:r>
              <a:rPr lang="en-US" sz="2800" dirty="0" smtClean="0"/>
              <a:t> </a:t>
            </a:r>
            <a:r>
              <a:rPr lang="en-US" sz="2800" dirty="0"/>
              <a:t>form of co-translational and post-translational modification. </a:t>
            </a:r>
            <a:endParaRPr lang="en-US" sz="2800" dirty="0" smtClean="0"/>
          </a:p>
          <a:p>
            <a:endParaRPr lang="en-US" sz="2800" dirty="0"/>
          </a:p>
          <a:p>
            <a:pPr algn="just"/>
            <a:r>
              <a:rPr lang="en-US" sz="2800" dirty="0" err="1" smtClean="0"/>
              <a:t>Glycans</a:t>
            </a:r>
            <a:r>
              <a:rPr lang="en-US" sz="2800" dirty="0" smtClean="0"/>
              <a:t> </a:t>
            </a:r>
            <a:r>
              <a:rPr lang="en-US" sz="2800" dirty="0"/>
              <a:t>serve a variety of structural and functional roles in membrane and secreted proteins</a:t>
            </a:r>
            <a:r>
              <a:rPr lang="en-US" sz="2800" dirty="0" smtClean="0"/>
              <a:t>.</a:t>
            </a:r>
            <a:r>
              <a:rPr lang="en-US" sz="2800" dirty="0"/>
              <a:t> </a:t>
            </a:r>
            <a:endParaRPr lang="en-US" sz="2800" dirty="0" smtClean="0"/>
          </a:p>
          <a:p>
            <a:pPr algn="just"/>
            <a:endParaRPr lang="en-US" sz="2800" dirty="0"/>
          </a:p>
          <a:p>
            <a:pPr algn="just"/>
            <a:r>
              <a:rPr lang="en-US" sz="2800" dirty="0"/>
              <a:t>M</a:t>
            </a:r>
            <a:r>
              <a:rPr lang="en-US" sz="2800" dirty="0" smtClean="0"/>
              <a:t>ajority </a:t>
            </a:r>
            <a:r>
              <a:rPr lang="en-US" sz="2800" dirty="0"/>
              <a:t>of proteins synthesized in the </a:t>
            </a:r>
            <a:r>
              <a:rPr lang="en-US" sz="2800" dirty="0" smtClean="0"/>
              <a:t>RER</a:t>
            </a:r>
            <a:r>
              <a:rPr lang="en-US" sz="2800" dirty="0"/>
              <a:t> undergo glycosylation.</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364102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328" y="694006"/>
            <a:ext cx="7024744" cy="1143000"/>
          </a:xfrm>
        </p:spPr>
        <p:txBody>
          <a:bodyPr>
            <a:normAutofit fontScale="90000"/>
          </a:bodyPr>
          <a:lstStyle/>
          <a:p>
            <a:r>
              <a:rPr lang="en-US" b="1" dirty="0" smtClean="0"/>
              <a:t>Co-translational </a:t>
            </a:r>
            <a:r>
              <a:rPr lang="en-US" b="1" dirty="0"/>
              <a:t>targeting of secretory proteins to the ER</a:t>
            </a:r>
          </a:p>
        </p:txBody>
      </p:sp>
      <p:pic>
        <p:nvPicPr>
          <p:cNvPr id="4" name="Picture 3" descr="Figure 9.7. Cotranslational targeting of secretory proteins to the ER."/>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620000" cy="4343400"/>
          </a:xfrm>
          <a:prstGeom prst="rect">
            <a:avLst/>
          </a:prstGeom>
          <a:noFill/>
          <a:ln>
            <a:noFill/>
          </a:ln>
        </p:spPr>
      </p:pic>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
        <p:nvSpPr>
          <p:cNvPr id="6" name="TextBox 5"/>
          <p:cNvSpPr txBox="1"/>
          <p:nvPr/>
        </p:nvSpPr>
        <p:spPr>
          <a:xfrm>
            <a:off x="3962401" y="2003678"/>
            <a:ext cx="4419599" cy="307777"/>
          </a:xfrm>
          <a:prstGeom prst="rect">
            <a:avLst/>
          </a:prstGeom>
          <a:noFill/>
        </p:spPr>
        <p:txBody>
          <a:bodyPr wrap="square" rtlCol="0">
            <a:spAutoFit/>
          </a:bodyPr>
          <a:lstStyle/>
          <a:p>
            <a:pPr algn="ctr"/>
            <a:r>
              <a:rPr lang="en-US" sz="1400" b="1" dirty="0" smtClean="0"/>
              <a:t>SRP: Signal Recognition Particle</a:t>
            </a:r>
          </a:p>
        </p:txBody>
      </p:sp>
    </p:spTree>
    <p:extLst>
      <p:ext uri="{BB962C8B-B14F-4D97-AF65-F5344CB8AC3E}">
        <p14:creationId xmlns:p14="http://schemas.microsoft.com/office/powerpoint/2010/main" val="3488842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762000"/>
            <a:ext cx="7024744" cy="1143000"/>
          </a:xfrm>
        </p:spPr>
        <p:txBody>
          <a:bodyPr>
            <a:normAutofit fontScale="90000"/>
          </a:bodyPr>
          <a:lstStyle/>
          <a:p>
            <a:r>
              <a:rPr lang="en-US" b="1" dirty="0" smtClean="0"/>
              <a:t>Post-translational </a:t>
            </a:r>
            <a:r>
              <a:rPr lang="en-US" b="1" dirty="0"/>
              <a:t>translocation of proteins into the ER</a:t>
            </a:r>
          </a:p>
        </p:txBody>
      </p:sp>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grpSp>
        <p:nvGrpSpPr>
          <p:cNvPr id="3" name="Group 2"/>
          <p:cNvGrpSpPr/>
          <p:nvPr/>
        </p:nvGrpSpPr>
        <p:grpSpPr>
          <a:xfrm>
            <a:off x="727364" y="1929244"/>
            <a:ext cx="8035633" cy="4419600"/>
            <a:chOff x="727364" y="1929244"/>
            <a:chExt cx="8035633" cy="4419600"/>
          </a:xfrm>
        </p:grpSpPr>
        <p:pic>
          <p:nvPicPr>
            <p:cNvPr id="4" name="Picture 3" descr="Figure 9.8. Posttranslational translocation of proteins into the ER."/>
            <p:cNvPicPr/>
            <p:nvPr/>
          </p:nvPicPr>
          <p:blipFill>
            <a:blip r:embed="rId2">
              <a:extLst>
                <a:ext uri="{28A0092B-C50C-407E-A947-70E740481C1C}">
                  <a14:useLocalDpi xmlns:a14="http://schemas.microsoft.com/office/drawing/2010/main" val="0"/>
                </a:ext>
              </a:extLst>
            </a:blip>
            <a:srcRect/>
            <a:stretch>
              <a:fillRect/>
            </a:stretch>
          </p:blipFill>
          <p:spPr bwMode="auto">
            <a:xfrm>
              <a:off x="727364" y="1929244"/>
              <a:ext cx="7620000" cy="4419600"/>
            </a:xfrm>
            <a:prstGeom prst="rect">
              <a:avLst/>
            </a:prstGeom>
            <a:noFill/>
            <a:ln>
              <a:noFill/>
            </a:ln>
          </p:spPr>
        </p:pic>
        <p:sp>
          <p:nvSpPr>
            <p:cNvPr id="6" name="TextBox 5"/>
            <p:cNvSpPr txBox="1"/>
            <p:nvPr/>
          </p:nvSpPr>
          <p:spPr>
            <a:xfrm>
              <a:off x="5278581" y="2438399"/>
              <a:ext cx="3345872" cy="307777"/>
            </a:xfrm>
            <a:prstGeom prst="rect">
              <a:avLst/>
            </a:prstGeom>
            <a:noFill/>
          </p:spPr>
          <p:txBody>
            <a:bodyPr wrap="square" rtlCol="0">
              <a:spAutoFit/>
            </a:bodyPr>
            <a:lstStyle/>
            <a:p>
              <a:pPr algn="ctr"/>
              <a:r>
                <a:rPr lang="en-US" sz="1400" b="1" dirty="0" smtClean="0"/>
                <a:t>Cytosolic Chaperones</a:t>
              </a:r>
            </a:p>
          </p:txBody>
        </p:sp>
        <p:pic>
          <p:nvPicPr>
            <p:cNvPr id="7" name="Picture 6" descr="Figure 9.8. Posttranslational translocation of proteins into the ER."/>
            <p:cNvPicPr/>
            <p:nvPr/>
          </p:nvPicPr>
          <p:blipFill rotWithShape="1">
            <a:blip r:embed="rId2">
              <a:extLst>
                <a:ext uri="{28A0092B-C50C-407E-A947-70E740481C1C}">
                  <a14:useLocalDpi xmlns:a14="http://schemas.microsoft.com/office/drawing/2010/main" val="0"/>
                </a:ext>
              </a:extLst>
            </a:blip>
            <a:srcRect l="34727" t="42320" r="59091" b="49843"/>
            <a:stretch/>
          </p:blipFill>
          <p:spPr bwMode="auto">
            <a:xfrm>
              <a:off x="4724400" y="2174677"/>
              <a:ext cx="928255" cy="835222"/>
            </a:xfrm>
            <a:prstGeom prst="rect">
              <a:avLst/>
            </a:prstGeom>
            <a:ln>
              <a:noFill/>
            </a:ln>
            <a:effectLst>
              <a:softEdge rad="112500"/>
            </a:effectLst>
          </p:spPr>
        </p:pic>
        <p:pic>
          <p:nvPicPr>
            <p:cNvPr id="8" name="Picture 7" descr="Figure 9.8. Posttranslational translocation of proteins into the ER."/>
            <p:cNvPicPr/>
            <p:nvPr/>
          </p:nvPicPr>
          <p:blipFill rotWithShape="1">
            <a:blip r:embed="rId2">
              <a:extLst>
                <a:ext uri="{28A0092B-C50C-407E-A947-70E740481C1C}">
                  <a14:useLocalDpi xmlns:a14="http://schemas.microsoft.com/office/drawing/2010/main" val="0"/>
                </a:ext>
              </a:extLst>
            </a:blip>
            <a:srcRect l="43818" t="63716" r="42547" b="19985"/>
            <a:stretch/>
          </p:blipFill>
          <p:spPr bwMode="auto">
            <a:xfrm>
              <a:off x="4966854" y="2867890"/>
              <a:ext cx="1039091" cy="720435"/>
            </a:xfrm>
            <a:prstGeom prst="ellipse">
              <a:avLst/>
            </a:prstGeom>
            <a:ln>
              <a:noFill/>
            </a:ln>
            <a:effectLst>
              <a:softEdge rad="112500"/>
            </a:effectLst>
          </p:spPr>
        </p:pic>
        <p:sp>
          <p:nvSpPr>
            <p:cNvPr id="9" name="TextBox 8"/>
            <p:cNvSpPr txBox="1"/>
            <p:nvPr/>
          </p:nvSpPr>
          <p:spPr>
            <a:xfrm>
              <a:off x="5417125" y="3023753"/>
              <a:ext cx="3345872" cy="307777"/>
            </a:xfrm>
            <a:prstGeom prst="rect">
              <a:avLst/>
            </a:prstGeom>
            <a:noFill/>
          </p:spPr>
          <p:txBody>
            <a:bodyPr wrap="square" rtlCol="0">
              <a:spAutoFit/>
            </a:bodyPr>
            <a:lstStyle/>
            <a:p>
              <a:pPr algn="ctr"/>
              <a:r>
                <a:rPr lang="en-US" sz="1400" b="1" dirty="0" smtClean="0"/>
                <a:t>Molecular Chaperones</a:t>
              </a:r>
            </a:p>
          </p:txBody>
        </p:sp>
      </p:grpSp>
    </p:spTree>
    <p:extLst>
      <p:ext uri="{BB962C8B-B14F-4D97-AF65-F5344CB8AC3E}">
        <p14:creationId xmlns:p14="http://schemas.microsoft.com/office/powerpoint/2010/main" val="2042037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b="1" dirty="0" err="1" smtClean="0"/>
              <a:t>Glycans</a:t>
            </a:r>
            <a:endParaRPr lang="en-US" b="1" dirty="0"/>
          </a:p>
        </p:txBody>
      </p:sp>
      <p:sp>
        <p:nvSpPr>
          <p:cNvPr id="3" name="Content Placeholder 2"/>
          <p:cNvSpPr>
            <a:spLocks noGrp="1"/>
          </p:cNvSpPr>
          <p:nvPr>
            <p:ph idx="1"/>
          </p:nvPr>
        </p:nvSpPr>
        <p:spPr>
          <a:xfrm>
            <a:off x="762000" y="1790252"/>
            <a:ext cx="7543800" cy="3924748"/>
          </a:xfrm>
        </p:spPr>
        <p:txBody>
          <a:bodyPr>
            <a:normAutofit/>
          </a:bodyPr>
          <a:lstStyle/>
          <a:p>
            <a:pPr algn="just"/>
            <a:r>
              <a:rPr lang="en-US" sz="3600" b="1" i="1" dirty="0"/>
              <a:t>N</a:t>
            </a:r>
            <a:r>
              <a:rPr lang="en-US" sz="3600" b="1" dirty="0"/>
              <a:t>-linked </a:t>
            </a:r>
            <a:r>
              <a:rPr lang="en-US" sz="3600" b="1" dirty="0" err="1"/>
              <a:t>glycans</a:t>
            </a:r>
            <a:r>
              <a:rPr lang="en-US" sz="3600" b="1" dirty="0"/>
              <a:t> </a:t>
            </a:r>
            <a:r>
              <a:rPr lang="en-US" sz="3600" dirty="0"/>
              <a:t>attached to a nitrogen of asparagine or arginine side-chains. N-linked glycosylation requires participation of a special lipid called </a:t>
            </a:r>
            <a:r>
              <a:rPr lang="en-US" sz="3600" b="1" i="1" dirty="0" err="1"/>
              <a:t>dolichol</a:t>
            </a:r>
            <a:r>
              <a:rPr lang="en-US" sz="3600" dirty="0"/>
              <a:t> phosphate</a:t>
            </a:r>
            <a:r>
              <a:rPr lang="en-US" sz="3600" dirty="0" smtClean="0"/>
              <a:t>.</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2482881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b="1" dirty="0" err="1" smtClean="0"/>
              <a:t>Glycans</a:t>
            </a:r>
            <a:endParaRPr lang="en-US" b="1" dirty="0"/>
          </a:p>
        </p:txBody>
      </p:sp>
      <p:sp>
        <p:nvSpPr>
          <p:cNvPr id="3" name="Content Placeholder 2"/>
          <p:cNvSpPr>
            <a:spLocks noGrp="1"/>
          </p:cNvSpPr>
          <p:nvPr>
            <p:ph idx="1"/>
          </p:nvPr>
        </p:nvSpPr>
        <p:spPr>
          <a:xfrm>
            <a:off x="838200" y="1371600"/>
            <a:ext cx="7543800" cy="4495800"/>
          </a:xfrm>
        </p:spPr>
        <p:txBody>
          <a:bodyPr>
            <a:noAutofit/>
          </a:bodyPr>
          <a:lstStyle/>
          <a:p>
            <a:pPr marL="68580" indent="0" algn="just">
              <a:buNone/>
            </a:pPr>
            <a:endParaRPr lang="en-US" sz="3200" dirty="0"/>
          </a:p>
          <a:p>
            <a:pPr algn="just"/>
            <a:r>
              <a:rPr lang="en-US" sz="3500" b="1" i="1" dirty="0"/>
              <a:t>O</a:t>
            </a:r>
            <a:r>
              <a:rPr lang="en-US" sz="3500" b="1" dirty="0"/>
              <a:t>-linked </a:t>
            </a:r>
            <a:r>
              <a:rPr lang="en-US" sz="3500" b="1" dirty="0" err="1"/>
              <a:t>glycans</a:t>
            </a:r>
            <a:r>
              <a:rPr lang="en-US" sz="3500" b="1" dirty="0"/>
              <a:t> </a:t>
            </a:r>
            <a:r>
              <a:rPr lang="en-US" sz="3500" dirty="0"/>
              <a:t>attached to the </a:t>
            </a:r>
            <a:r>
              <a:rPr lang="en-US" sz="3500" dirty="0" err="1"/>
              <a:t>hydroxy</a:t>
            </a:r>
            <a:r>
              <a:rPr lang="en-US" sz="3500" dirty="0"/>
              <a:t> oxygen of serine, threonine, tyrosine, </a:t>
            </a:r>
            <a:r>
              <a:rPr lang="en-US" sz="3500" dirty="0" err="1"/>
              <a:t>hydroxylysine</a:t>
            </a:r>
            <a:r>
              <a:rPr lang="en-US" sz="3500" dirty="0"/>
              <a:t>, or </a:t>
            </a:r>
            <a:r>
              <a:rPr lang="en-US" sz="3500" dirty="0" err="1"/>
              <a:t>hydroxyproline</a:t>
            </a:r>
            <a:r>
              <a:rPr lang="en-US" sz="3500" dirty="0"/>
              <a:t> side-chains, or to </a:t>
            </a:r>
            <a:r>
              <a:rPr lang="en-US" sz="3500" dirty="0" err="1"/>
              <a:t>oxygens</a:t>
            </a:r>
            <a:r>
              <a:rPr lang="en-US" sz="3500" dirty="0"/>
              <a:t> on lipids such as </a:t>
            </a:r>
            <a:r>
              <a:rPr lang="en-US" sz="3500" dirty="0" err="1" smtClean="0"/>
              <a:t>ceramide</a:t>
            </a:r>
            <a:r>
              <a:rPr lang="en-US" sz="3200" dirty="0"/>
              <a:t>.</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09208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b="1" dirty="0" err="1" smtClean="0"/>
              <a:t>Glycans</a:t>
            </a:r>
            <a:endParaRPr lang="en-US" b="1" dirty="0"/>
          </a:p>
        </p:txBody>
      </p:sp>
      <p:sp>
        <p:nvSpPr>
          <p:cNvPr id="3" name="Content Placeholder 2"/>
          <p:cNvSpPr>
            <a:spLocks noGrp="1"/>
          </p:cNvSpPr>
          <p:nvPr>
            <p:ph idx="1"/>
          </p:nvPr>
        </p:nvSpPr>
        <p:spPr>
          <a:xfrm>
            <a:off x="762000" y="1790252"/>
            <a:ext cx="7543800" cy="3924748"/>
          </a:xfrm>
        </p:spPr>
        <p:txBody>
          <a:bodyPr>
            <a:normAutofit/>
          </a:bodyPr>
          <a:lstStyle/>
          <a:p>
            <a:pPr algn="just"/>
            <a:r>
              <a:rPr lang="en-US" sz="4800" b="1" dirty="0" err="1"/>
              <a:t>P</a:t>
            </a:r>
            <a:r>
              <a:rPr lang="en-US" sz="4800" b="1" dirty="0" err="1" smtClean="0"/>
              <a:t>hospho-glycans</a:t>
            </a:r>
            <a:r>
              <a:rPr lang="en-US" sz="4800" dirty="0" smtClean="0"/>
              <a:t> </a:t>
            </a:r>
            <a:r>
              <a:rPr lang="en-US" sz="4800" dirty="0"/>
              <a:t>linked through the phosphate of a </a:t>
            </a:r>
            <a:r>
              <a:rPr lang="en-US" sz="4800" dirty="0" err="1" smtClean="0"/>
              <a:t>phospho</a:t>
            </a:r>
            <a:r>
              <a:rPr lang="en-US" sz="4800" dirty="0" smtClean="0"/>
              <a:t>-serine</a:t>
            </a:r>
            <a:r>
              <a:rPr lang="en-US" sz="4800" dirty="0"/>
              <a:t>.</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09208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b="1" dirty="0" err="1" smtClean="0"/>
              <a:t>Glycans</a:t>
            </a:r>
            <a:endParaRPr lang="en-US" b="1" dirty="0"/>
          </a:p>
        </p:txBody>
      </p:sp>
      <p:sp>
        <p:nvSpPr>
          <p:cNvPr id="3" name="Content Placeholder 2"/>
          <p:cNvSpPr>
            <a:spLocks noGrp="1"/>
          </p:cNvSpPr>
          <p:nvPr>
            <p:ph idx="1"/>
          </p:nvPr>
        </p:nvSpPr>
        <p:spPr>
          <a:xfrm>
            <a:off x="762000" y="1790252"/>
            <a:ext cx="7543800" cy="3924748"/>
          </a:xfrm>
        </p:spPr>
        <p:txBody>
          <a:bodyPr>
            <a:normAutofit/>
          </a:bodyPr>
          <a:lstStyle/>
          <a:p>
            <a:pPr algn="just"/>
            <a:r>
              <a:rPr lang="en-US" sz="4000" b="1" i="1" dirty="0" smtClean="0"/>
              <a:t>C</a:t>
            </a:r>
            <a:r>
              <a:rPr lang="en-US" sz="4000" b="1" dirty="0" smtClean="0"/>
              <a:t>-linked </a:t>
            </a:r>
            <a:r>
              <a:rPr lang="en-US" sz="4000" b="1" dirty="0" err="1" smtClean="0"/>
              <a:t>glycans</a:t>
            </a:r>
            <a:r>
              <a:rPr lang="en-US" sz="4000" dirty="0"/>
              <a:t> </a:t>
            </a:r>
            <a:r>
              <a:rPr lang="en-US" sz="4000" dirty="0" smtClean="0"/>
              <a:t>a </a:t>
            </a:r>
            <a:r>
              <a:rPr lang="en-US" sz="4000" dirty="0"/>
              <a:t>rare form of glycosylation where a sugar is added to a carbon on a tryptophan </a:t>
            </a:r>
            <a:r>
              <a:rPr lang="en-US" sz="4000" dirty="0" smtClean="0"/>
              <a:t>side-chain.</a:t>
            </a:r>
            <a:endParaRPr lang="en-US" sz="4000"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09208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28600"/>
            <a:ext cx="7024744" cy="1143000"/>
          </a:xfrm>
        </p:spPr>
        <p:txBody>
          <a:bodyPr/>
          <a:lstStyle/>
          <a:p>
            <a:r>
              <a:rPr lang="en-US" b="1" dirty="0" err="1" smtClean="0"/>
              <a:t>Glycans</a:t>
            </a:r>
            <a:endParaRPr lang="en-US" b="1" dirty="0"/>
          </a:p>
        </p:txBody>
      </p:sp>
      <p:sp>
        <p:nvSpPr>
          <p:cNvPr id="3" name="Content Placeholder 2"/>
          <p:cNvSpPr>
            <a:spLocks noGrp="1"/>
          </p:cNvSpPr>
          <p:nvPr>
            <p:ph idx="1"/>
          </p:nvPr>
        </p:nvSpPr>
        <p:spPr>
          <a:xfrm>
            <a:off x="838200" y="1143000"/>
            <a:ext cx="7543800" cy="4191000"/>
          </a:xfrm>
        </p:spPr>
        <p:txBody>
          <a:bodyPr>
            <a:normAutofit lnSpcReduction="10000"/>
          </a:bodyPr>
          <a:lstStyle/>
          <a:p>
            <a:pPr marL="68580" indent="0" algn="just">
              <a:buNone/>
            </a:pPr>
            <a:endParaRPr lang="en-US" sz="4000" dirty="0"/>
          </a:p>
          <a:p>
            <a:pPr algn="just"/>
            <a:r>
              <a:rPr lang="en-US" sz="4000" b="1" dirty="0" err="1"/>
              <a:t>G</a:t>
            </a:r>
            <a:r>
              <a:rPr lang="en-US" sz="4000" b="1" dirty="0" err="1" smtClean="0"/>
              <a:t>lypiation</a:t>
            </a:r>
            <a:r>
              <a:rPr lang="en-US" sz="4000" dirty="0"/>
              <a:t>, which is the addition of a </a:t>
            </a:r>
            <a:r>
              <a:rPr lang="en-US" sz="4000" dirty="0" smtClean="0"/>
              <a:t>(</a:t>
            </a:r>
            <a:r>
              <a:rPr lang="en-US" sz="4000" b="1" dirty="0" err="1"/>
              <a:t>Glycosylphosphatidylinositol</a:t>
            </a:r>
            <a:r>
              <a:rPr lang="en-US" sz="4000" dirty="0" smtClean="0"/>
              <a:t>)GPI </a:t>
            </a:r>
            <a:r>
              <a:rPr lang="en-US" sz="4000" dirty="0"/>
              <a:t>anchor that links proteins to lipids through glycan linkages.</a:t>
            </a:r>
          </a:p>
          <a:p>
            <a:pPr algn="just"/>
            <a:endParaRPr lang="en-US" sz="4000"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09208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456" y="495300"/>
            <a:ext cx="7024744" cy="1143000"/>
          </a:xfrm>
        </p:spPr>
        <p:txBody>
          <a:bodyPr/>
          <a:lstStyle/>
          <a:p>
            <a:r>
              <a:rPr lang="en-US" b="1" dirty="0" smtClean="0"/>
              <a:t>Addition </a:t>
            </a:r>
            <a:r>
              <a:rPr lang="en-US" b="1" dirty="0"/>
              <a:t>of GPI anchors</a:t>
            </a:r>
          </a:p>
        </p:txBody>
      </p:sp>
      <p:pic>
        <p:nvPicPr>
          <p:cNvPr id="4" name="Picture 3" descr="Figure 9.16. Addition of GPI anchors."/>
          <p:cNvPicPr/>
          <p:nvPr/>
        </p:nvPicPr>
        <p:blipFill rotWithShape="1">
          <a:blip r:embed="rId2">
            <a:extLst>
              <a:ext uri="{28A0092B-C50C-407E-A947-70E740481C1C}">
                <a14:useLocalDpi xmlns:a14="http://schemas.microsoft.com/office/drawing/2010/main" val="0"/>
              </a:ext>
            </a:extLst>
          </a:blip>
          <a:srcRect b="5127"/>
          <a:stretch/>
        </p:blipFill>
        <p:spPr bwMode="auto">
          <a:xfrm>
            <a:off x="990600" y="1676400"/>
            <a:ext cx="7086600" cy="4724400"/>
          </a:xfrm>
          <a:prstGeom prst="rect">
            <a:avLst/>
          </a:prstGeom>
          <a:noFill/>
          <a:ln>
            <a:noFill/>
          </a:ln>
        </p:spPr>
      </p:pic>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1071624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024744" cy="1143000"/>
          </a:xfrm>
        </p:spPr>
        <p:txBody>
          <a:bodyPr/>
          <a:lstStyle/>
          <a:p>
            <a:r>
              <a:rPr lang="en-US" b="1" dirty="0" smtClean="0"/>
              <a:t>Glycosylation</a:t>
            </a:r>
            <a:endParaRPr lang="en-US" b="1" dirty="0"/>
          </a:p>
        </p:txBody>
      </p:sp>
      <p:pic>
        <p:nvPicPr>
          <p:cNvPr id="4098" name="Picture 2" descr="Figure 9.15. Protein glycosylation in the 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846778" cy="49807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562823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1)">
                                      <p:cBhvr>
                                        <p:cTn id="1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b="1" dirty="0" smtClean="0"/>
              <a:t>Introduction</a:t>
            </a:r>
            <a:endParaRPr lang="en-US" b="1" dirty="0"/>
          </a:p>
        </p:txBody>
      </p:sp>
      <p:sp>
        <p:nvSpPr>
          <p:cNvPr id="3" name="Content Placeholder 2"/>
          <p:cNvSpPr>
            <a:spLocks noGrp="1"/>
          </p:cNvSpPr>
          <p:nvPr>
            <p:ph idx="1"/>
          </p:nvPr>
        </p:nvSpPr>
        <p:spPr>
          <a:xfrm>
            <a:off x="914400" y="1981200"/>
            <a:ext cx="7467600" cy="4343400"/>
          </a:xfrm>
        </p:spPr>
        <p:txBody>
          <a:bodyPr>
            <a:normAutofit fontScale="47500" lnSpcReduction="20000"/>
          </a:bodyPr>
          <a:lstStyle/>
          <a:p>
            <a:pPr algn="just"/>
            <a:r>
              <a:rPr lang="en-US" sz="6500" dirty="0"/>
              <a:t>How do you travel from home to school? Do you take a road or </a:t>
            </a:r>
            <a:r>
              <a:rPr lang="en-US" sz="6500" dirty="0" smtClean="0"/>
              <a:t>sidewalk?</a:t>
            </a:r>
          </a:p>
          <a:p>
            <a:pPr algn="just"/>
            <a:r>
              <a:rPr lang="en-US" sz="6500" dirty="0" smtClean="0"/>
              <a:t>Roads </a:t>
            </a:r>
            <a:r>
              <a:rPr lang="en-US" sz="6500" dirty="0"/>
              <a:t>and sidewalks give people a path to follow as we move about our cities. A cell also has a system of tiny roads. These roads are actually tubes called the endoplasmic reticulum. Endoplasmic means "</a:t>
            </a:r>
            <a:r>
              <a:rPr lang="en-US" sz="6500" b="1" dirty="0"/>
              <a:t>within the </a:t>
            </a:r>
            <a:r>
              <a:rPr lang="en-US" sz="6500" b="1" dirty="0" err="1"/>
              <a:t>plasm</a:t>
            </a:r>
            <a:r>
              <a:rPr lang="en-US" sz="6500" dirty="0"/>
              <a:t>" and reticulum means "</a:t>
            </a:r>
            <a:r>
              <a:rPr lang="en-US" sz="6500" b="1" dirty="0"/>
              <a:t>network</a:t>
            </a:r>
            <a:r>
              <a:rPr lang="en-US" sz="6500" dirty="0" smtClean="0"/>
              <a:t>".</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359629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28" y="685800"/>
            <a:ext cx="7024744" cy="1143000"/>
          </a:xfrm>
        </p:spPr>
        <p:txBody>
          <a:bodyPr>
            <a:normAutofit fontScale="90000"/>
          </a:bodyPr>
          <a:lstStyle/>
          <a:p>
            <a:r>
              <a:rPr lang="en-US" b="1" dirty="0" smtClean="0"/>
              <a:t>Types of ribosomes: Overview </a:t>
            </a:r>
            <a:r>
              <a:rPr lang="en-US" b="1" dirty="0"/>
              <a:t>of protein sorting</a:t>
            </a:r>
          </a:p>
        </p:txBody>
      </p:sp>
      <p:pic>
        <p:nvPicPr>
          <p:cNvPr id="4" name="Picture 3" descr="Figure 9.3. Overview of protein sorting."/>
          <p:cNvPicPr/>
          <p:nvPr/>
        </p:nvPicPr>
        <p:blipFill>
          <a:blip r:embed="rId2">
            <a:extLst>
              <a:ext uri="{28A0092B-C50C-407E-A947-70E740481C1C}">
                <a14:useLocalDpi xmlns:a14="http://schemas.microsoft.com/office/drawing/2010/main" val="0"/>
              </a:ext>
            </a:extLst>
          </a:blip>
          <a:srcRect/>
          <a:stretch>
            <a:fillRect/>
          </a:stretch>
        </p:blipFill>
        <p:spPr bwMode="auto">
          <a:xfrm>
            <a:off x="1141165" y="1752600"/>
            <a:ext cx="6936035" cy="4648200"/>
          </a:xfrm>
          <a:prstGeom prst="rect">
            <a:avLst/>
          </a:prstGeom>
          <a:noFill/>
          <a:ln>
            <a:noFill/>
          </a:ln>
        </p:spPr>
      </p:pic>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3487487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b="1" dirty="0" smtClean="0"/>
              <a:t>Protein Sorting</a:t>
            </a:r>
            <a:endParaRPr lang="en-US" b="1" dirty="0"/>
          </a:p>
        </p:txBody>
      </p:sp>
      <p:sp>
        <p:nvSpPr>
          <p:cNvPr id="3" name="Content Placeholder 2"/>
          <p:cNvSpPr>
            <a:spLocks noGrp="1"/>
          </p:cNvSpPr>
          <p:nvPr>
            <p:ph idx="1"/>
          </p:nvPr>
        </p:nvSpPr>
        <p:spPr>
          <a:xfrm>
            <a:off x="1066800" y="1981200"/>
            <a:ext cx="6777317" cy="3508977"/>
          </a:xfrm>
        </p:spPr>
        <p:txBody>
          <a:bodyPr>
            <a:normAutofit/>
          </a:bodyPr>
          <a:lstStyle/>
          <a:p>
            <a:pPr algn="just"/>
            <a:r>
              <a:rPr lang="en-US" sz="2800" dirty="0">
                <a:solidFill>
                  <a:schemeClr val="tx1"/>
                </a:solidFill>
              </a:rPr>
              <a:t>T</a:t>
            </a:r>
            <a:r>
              <a:rPr lang="en-US" sz="2800" dirty="0" smtClean="0">
                <a:solidFill>
                  <a:schemeClr val="tx1"/>
                </a:solidFill>
              </a:rPr>
              <a:t>he </a:t>
            </a:r>
            <a:r>
              <a:rPr lang="en-US" sz="2800" dirty="0">
                <a:solidFill>
                  <a:schemeClr val="tx1"/>
                </a:solidFill>
              </a:rPr>
              <a:t>initial sorting of proteins to the ER takes place while translation is in progress. Proteins synthesized on free ribosomes either remain in the cytosol or are transported to the nucleus, mitochondria, chloroplasts, or </a:t>
            </a:r>
            <a:r>
              <a:rPr lang="en-US" sz="2800" dirty="0" smtClean="0">
                <a:solidFill>
                  <a:schemeClr val="tx1"/>
                </a:solidFill>
              </a:rPr>
              <a:t>peroxisomes.</a:t>
            </a: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364687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b="1" dirty="0" smtClean="0"/>
              <a:t>Protein Sorting</a:t>
            </a:r>
            <a:endParaRPr lang="en-US" b="1" dirty="0"/>
          </a:p>
        </p:txBody>
      </p:sp>
      <p:sp>
        <p:nvSpPr>
          <p:cNvPr id="3" name="Content Placeholder 2"/>
          <p:cNvSpPr>
            <a:spLocks noGrp="1"/>
          </p:cNvSpPr>
          <p:nvPr>
            <p:ph idx="1"/>
          </p:nvPr>
        </p:nvSpPr>
        <p:spPr>
          <a:xfrm>
            <a:off x="838200" y="1981200"/>
            <a:ext cx="7391400" cy="3508977"/>
          </a:xfrm>
        </p:spPr>
        <p:txBody>
          <a:bodyPr>
            <a:noAutofit/>
          </a:bodyPr>
          <a:lstStyle/>
          <a:p>
            <a:pPr algn="just"/>
            <a:r>
              <a:rPr lang="en-US" sz="2800" dirty="0" smtClean="0">
                <a:solidFill>
                  <a:schemeClr val="tx1"/>
                </a:solidFill>
              </a:rPr>
              <a:t>In contrast, proteins synthesized on membrane-bound ribosomes are </a:t>
            </a:r>
            <a:r>
              <a:rPr lang="en-US" sz="2800" dirty="0" err="1" smtClean="0">
                <a:solidFill>
                  <a:schemeClr val="tx1"/>
                </a:solidFill>
              </a:rPr>
              <a:t>translocated</a:t>
            </a:r>
            <a:r>
              <a:rPr lang="en-US" sz="2800" dirty="0" smtClean="0">
                <a:solidFill>
                  <a:schemeClr val="tx1"/>
                </a:solidFill>
              </a:rPr>
              <a:t> into the ER while their translation is in progress. They may be either retained within the ER or transported to the Golgi apparatus and, from there, to lysosomes, the plasma membrane, or the cell exterior via </a:t>
            </a:r>
            <a:r>
              <a:rPr lang="en-US" sz="2800" i="1" dirty="0" smtClean="0">
                <a:solidFill>
                  <a:schemeClr val="tx1"/>
                </a:solidFill>
              </a:rPr>
              <a:t>secretory vesicles</a:t>
            </a:r>
            <a:r>
              <a:rPr lang="en-US" sz="2800" dirty="0" smtClean="0">
                <a:solidFill>
                  <a:schemeClr val="tx1"/>
                </a:solidFill>
              </a:rPr>
              <a:t>.</a:t>
            </a:r>
            <a:endParaRPr lang="en-US" sz="2800" dirty="0">
              <a:solidFill>
                <a:schemeClr val="tx1"/>
              </a:solidFill>
            </a:endParaRPr>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1930685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95300"/>
            <a:ext cx="7543800" cy="1143000"/>
          </a:xfrm>
        </p:spPr>
        <p:txBody>
          <a:bodyPr>
            <a:normAutofit/>
          </a:bodyPr>
          <a:lstStyle/>
          <a:p>
            <a:r>
              <a:rPr lang="en-US" b="1" dirty="0" smtClean="0"/>
              <a:t>From RER </a:t>
            </a:r>
            <a:r>
              <a:rPr lang="en-US" b="1" dirty="0" smtClean="0">
                <a:sym typeface="Wingdings" pitchFamily="2" charset="2"/>
              </a:rPr>
              <a:t> Golgi Apparatus</a:t>
            </a:r>
            <a:endParaRPr lang="en-US" b="1" dirty="0"/>
          </a:p>
        </p:txBody>
      </p:sp>
      <p:sp>
        <p:nvSpPr>
          <p:cNvPr id="3" name="Content Placeholder 2"/>
          <p:cNvSpPr>
            <a:spLocks noGrp="1"/>
          </p:cNvSpPr>
          <p:nvPr>
            <p:ph idx="1"/>
          </p:nvPr>
        </p:nvSpPr>
        <p:spPr>
          <a:xfrm>
            <a:off x="1066800" y="1676400"/>
            <a:ext cx="6777317" cy="4191000"/>
          </a:xfrm>
        </p:spPr>
        <p:txBody>
          <a:bodyPr>
            <a:noAutofit/>
          </a:bodyPr>
          <a:lstStyle/>
          <a:p>
            <a:pPr algn="just"/>
            <a:r>
              <a:rPr lang="en-US" sz="2800" dirty="0"/>
              <a:t>Once a protein has been synthesized (made), Rough ER creates a bubble around it by pinching off a portion of its own membrane. This bubble is called a “</a:t>
            </a:r>
            <a:r>
              <a:rPr lang="en-US" sz="2800" b="1" dirty="0" smtClean="0"/>
              <a:t>transition/transport vesicle</a:t>
            </a:r>
            <a:r>
              <a:rPr lang="en-US" sz="2800" b="1" dirty="0"/>
              <a:t>.”</a:t>
            </a:r>
            <a:r>
              <a:rPr lang="en-US" sz="2800" dirty="0"/>
              <a:t> </a:t>
            </a:r>
            <a:br>
              <a:rPr lang="en-US" sz="2800" dirty="0"/>
            </a:br>
            <a:r>
              <a:rPr lang="en-US" sz="2800" dirty="0"/>
              <a:t>The transition vesicle then moves either to the cell membrane or to the Golgi Apparatus. </a:t>
            </a:r>
          </a:p>
          <a:p>
            <a:pPr algn="just"/>
            <a:endParaRPr lang="en-US" sz="2800" dirty="0"/>
          </a:p>
        </p:txBody>
      </p:sp>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3814253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528" y="739726"/>
            <a:ext cx="7024744" cy="1143000"/>
          </a:xfrm>
        </p:spPr>
        <p:txBody>
          <a:bodyPr>
            <a:normAutofit fontScale="90000"/>
          </a:bodyPr>
          <a:lstStyle/>
          <a:p>
            <a:r>
              <a:rPr lang="en-US" b="1" dirty="0" smtClean="0"/>
              <a:t>Vesicular </a:t>
            </a:r>
            <a:r>
              <a:rPr lang="en-US" b="1" dirty="0"/>
              <a:t>transport from the ER to the </a:t>
            </a:r>
            <a:r>
              <a:rPr lang="en-US" b="1" dirty="0" smtClean="0"/>
              <a:t>Golgi Apparatus</a:t>
            </a:r>
            <a:endParaRPr lang="en-US" b="1" dirty="0"/>
          </a:p>
        </p:txBody>
      </p:sp>
      <p:pic>
        <p:nvPicPr>
          <p:cNvPr id="4" name="Picture 3" descr="Figure 9.20. Vesicular transport from the ER to the Golgi."/>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239000" cy="4495800"/>
          </a:xfrm>
          <a:prstGeom prst="rect">
            <a:avLst/>
          </a:prstGeom>
          <a:noFill/>
          <a:ln>
            <a:noFill/>
          </a:ln>
        </p:spPr>
      </p:pic>
      <p:sp>
        <p:nvSpPr>
          <p:cNvPr id="5"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75786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lantcell.org.uk/plant_cell_pics/plant_cells_11.jpg"/>
          <p:cNvPicPr>
            <a:picLocks noChangeAspect="1" noChangeArrowheads="1"/>
          </p:cNvPicPr>
          <p:nvPr/>
        </p:nvPicPr>
        <p:blipFill rotWithShape="1">
          <a:blip r:embed="rId2">
            <a:extLst>
              <a:ext uri="{28A0092B-C50C-407E-A947-70E740481C1C}">
                <a14:useLocalDpi xmlns:a14="http://schemas.microsoft.com/office/drawing/2010/main" val="0"/>
              </a:ext>
            </a:extLst>
          </a:blip>
          <a:srcRect l="6000" t="8254" r="4182" b="5633"/>
          <a:stretch/>
        </p:blipFill>
        <p:spPr bwMode="auto">
          <a:xfrm>
            <a:off x="1205345" y="1714038"/>
            <a:ext cx="6781800" cy="2857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09800" y="2209800"/>
            <a:ext cx="5181600" cy="1504719"/>
          </a:xfrm>
        </p:spPr>
        <p:txBody>
          <a:bodyPr>
            <a:noAutofit/>
          </a:bodyPr>
          <a:lstStyle/>
          <a:p>
            <a:r>
              <a:rPr lang="en-US" sz="8800" b="1" dirty="0" smtClean="0">
                <a:sym typeface="Wingdings" pitchFamily="2" charset="2"/>
              </a:rPr>
              <a:t> </a:t>
            </a:r>
            <a:r>
              <a:rPr lang="en-US" sz="8800" b="1" dirty="0" smtClean="0"/>
              <a:t>END </a:t>
            </a:r>
            <a:r>
              <a:rPr lang="en-US" sz="8800" b="1" dirty="0" smtClean="0">
                <a:sym typeface="Wingdings" pitchFamily="2" charset="2"/>
              </a:rPr>
              <a:t></a:t>
            </a:r>
            <a:endParaRPr lang="en-US" sz="8800" b="1"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
        <p:nvSpPr>
          <p:cNvPr id="3" name="Rectangle 2"/>
          <p:cNvSpPr/>
          <p:nvPr/>
        </p:nvSpPr>
        <p:spPr>
          <a:xfrm>
            <a:off x="1676400" y="4724400"/>
            <a:ext cx="5791199" cy="1200329"/>
          </a:xfrm>
          <a:prstGeom prst="rect">
            <a:avLst/>
          </a:prstGeom>
        </p:spPr>
        <p:txBody>
          <a:bodyPr wrap="square">
            <a:spAutoFit/>
          </a:bodyPr>
          <a:lstStyle/>
          <a:p>
            <a:r>
              <a:rPr lang="en-US" b="1" dirty="0" smtClean="0"/>
              <a:t>REFERENCE: </a:t>
            </a:r>
            <a:r>
              <a:rPr lang="en-US" dirty="0" smtClean="0">
                <a:hlinkClick r:id="rId3"/>
              </a:rPr>
              <a:t>http</a:t>
            </a:r>
            <a:r>
              <a:rPr lang="en-US" dirty="0">
                <a:hlinkClick r:id="rId3"/>
              </a:rPr>
              <a:t>://www.ncbi.nlm.nih.gov/books/NBK9889</a:t>
            </a:r>
            <a:r>
              <a:rPr lang="en-US" dirty="0" smtClean="0">
                <a:hlinkClick r:id="rId3"/>
              </a:rPr>
              <a:t>/</a:t>
            </a:r>
            <a:endParaRPr lang="en-US" dirty="0" smtClean="0"/>
          </a:p>
          <a:p>
            <a:r>
              <a:rPr lang="en-US" dirty="0">
                <a:hlinkClick r:id="rId4"/>
              </a:rPr>
              <a:t>http://library.thinkquest.org/C004535/golgi_apparatus.html</a:t>
            </a:r>
            <a:endParaRPr lang="en-US" dirty="0" smtClean="0"/>
          </a:p>
        </p:txBody>
      </p:sp>
    </p:spTree>
    <p:extLst>
      <p:ext uri="{BB962C8B-B14F-4D97-AF65-F5344CB8AC3E}">
        <p14:creationId xmlns:p14="http://schemas.microsoft.com/office/powerpoint/2010/main" val="2765890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b="1" dirty="0" smtClean="0"/>
              <a:t>Introduction</a:t>
            </a:r>
            <a:endParaRPr lang="en-US" b="1" dirty="0"/>
          </a:p>
        </p:txBody>
      </p:sp>
      <p:sp>
        <p:nvSpPr>
          <p:cNvPr id="3" name="Content Placeholder 2"/>
          <p:cNvSpPr>
            <a:spLocks noGrp="1"/>
          </p:cNvSpPr>
          <p:nvPr>
            <p:ph idx="1"/>
          </p:nvPr>
        </p:nvSpPr>
        <p:spPr>
          <a:xfrm>
            <a:off x="914400" y="1981200"/>
            <a:ext cx="7467600" cy="4343400"/>
          </a:xfrm>
        </p:spPr>
        <p:txBody>
          <a:bodyPr>
            <a:normAutofit fontScale="62500" lnSpcReduction="20000"/>
          </a:bodyPr>
          <a:lstStyle/>
          <a:p>
            <a:pPr algn="just"/>
            <a:r>
              <a:rPr lang="en-US" sz="6500" dirty="0" smtClean="0"/>
              <a:t>The </a:t>
            </a:r>
            <a:r>
              <a:rPr lang="en-US" sz="6500" b="1" dirty="0"/>
              <a:t>endoplasmic </a:t>
            </a:r>
            <a:r>
              <a:rPr lang="en-US" sz="6500" b="1" dirty="0" smtClean="0"/>
              <a:t>reticulum (ER) </a:t>
            </a:r>
            <a:r>
              <a:rPr lang="en-US" sz="6500" dirty="0"/>
              <a:t>is a network of folded membranes that form channels. They extend from the cell membrane through the cytoplasm to the nuclear membrane. </a:t>
            </a:r>
          </a:p>
          <a:p>
            <a:endParaRPr lang="en-US"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580411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discovered ER?</a:t>
            </a:r>
            <a:endParaRPr lang="en-US" b="1" dirty="0"/>
          </a:p>
        </p:txBody>
      </p:sp>
      <p:sp>
        <p:nvSpPr>
          <p:cNvPr id="3" name="Content Placeholder 2"/>
          <p:cNvSpPr>
            <a:spLocks noGrp="1"/>
          </p:cNvSpPr>
          <p:nvPr>
            <p:ph idx="1"/>
          </p:nvPr>
        </p:nvSpPr>
        <p:spPr/>
        <p:txBody>
          <a:bodyPr>
            <a:normAutofit/>
          </a:bodyPr>
          <a:lstStyle/>
          <a:p>
            <a:pPr algn="just"/>
            <a:r>
              <a:rPr lang="en-US" sz="3200" dirty="0"/>
              <a:t>The ER was discovered in 1945 by Albert Claude in Belgium and Keith Porter at Rockefeller Institute. It was first noticed in the cytoplasm of chick embryo cells</a:t>
            </a:r>
            <a:r>
              <a:rPr lang="en-US" sz="3200" dirty="0" smtClean="0"/>
              <a:t>.</a:t>
            </a:r>
            <a:endParaRPr lang="en-US" sz="3200"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2168720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06" y="304800"/>
            <a:ext cx="7024744" cy="1143000"/>
          </a:xfrm>
        </p:spPr>
        <p:txBody>
          <a:bodyPr/>
          <a:lstStyle/>
          <a:p>
            <a:r>
              <a:rPr lang="en-US" b="1" dirty="0"/>
              <a:t>Who discovered ER?</a:t>
            </a:r>
          </a:p>
        </p:txBody>
      </p:sp>
      <p:pic>
        <p:nvPicPr>
          <p:cNvPr id="4" name="Picture 3" descr="http://t0.gstatic.com/images?q=tbn:ANd9GcTB4hfcpeuA5JRxY1TaLB9a1LQ3Ys4Fc7flUO9WH99_5BA-T9_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3200399" cy="3914714"/>
          </a:xfrm>
          <a:prstGeom prst="rect">
            <a:avLst/>
          </a:prstGeom>
          <a:noFill/>
          <a:ln>
            <a:solidFill>
              <a:schemeClr val="tx1"/>
            </a:solidFill>
          </a:ln>
        </p:spPr>
      </p:pic>
      <p:pic>
        <p:nvPicPr>
          <p:cNvPr id="5" name="Picture 4" descr="http://t2.gstatic.com/images?q=tbn:ANd9GcR_w1ALZSkYqf2KqT_opKxiYekcGlIvmSSRKpdfLOqs3cK8guzkKQ"/>
          <p:cNvPicPr/>
          <p:nvPr/>
        </p:nvPicPr>
        <p:blipFill rotWithShape="1">
          <a:blip r:embed="rId4">
            <a:extLst>
              <a:ext uri="{28A0092B-C50C-407E-A947-70E740481C1C}">
                <a14:useLocalDpi xmlns:a14="http://schemas.microsoft.com/office/drawing/2010/main" val="0"/>
              </a:ext>
            </a:extLst>
          </a:blip>
          <a:srcRect l="4696" r="18987" b="17751"/>
          <a:stretch/>
        </p:blipFill>
        <p:spPr bwMode="auto">
          <a:xfrm>
            <a:off x="4724400" y="1600200"/>
            <a:ext cx="3219450" cy="3914714"/>
          </a:xfrm>
          <a:prstGeom prst="rect">
            <a:avLst/>
          </a:prstGeom>
          <a:noFill/>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7" name="Title 1"/>
          <p:cNvSpPr txBox="1">
            <a:spLocks/>
          </p:cNvSpPr>
          <p:nvPr/>
        </p:nvSpPr>
        <p:spPr>
          <a:xfrm>
            <a:off x="1378527" y="5514914"/>
            <a:ext cx="2690310" cy="6858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chemeClr val="tx1"/>
                </a:solidFill>
              </a:rPr>
              <a:t>Albert Claude</a:t>
            </a:r>
            <a:endParaRPr lang="en-US" sz="2800" b="1" dirty="0">
              <a:solidFill>
                <a:schemeClr val="tx1"/>
              </a:solidFill>
            </a:endParaRPr>
          </a:p>
        </p:txBody>
      </p:sp>
      <p:sp>
        <p:nvSpPr>
          <p:cNvPr id="8" name="Title 1"/>
          <p:cNvSpPr txBox="1">
            <a:spLocks/>
          </p:cNvSpPr>
          <p:nvPr/>
        </p:nvSpPr>
        <p:spPr>
          <a:xfrm>
            <a:off x="5181600" y="5514914"/>
            <a:ext cx="2734541" cy="6858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chemeClr val="tx1"/>
                </a:solidFill>
              </a:rPr>
              <a:t>Keith Porter</a:t>
            </a:r>
            <a:endParaRPr lang="en-US" sz="2800" b="1" dirty="0">
              <a:solidFill>
                <a:schemeClr val="tx1"/>
              </a:solidFill>
            </a:endParaRPr>
          </a:p>
        </p:txBody>
      </p:sp>
      <p:sp>
        <p:nvSpPr>
          <p:cNvPr id="9"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620619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makes ER rough?</a:t>
            </a:r>
            <a:endParaRPr lang="en-US" b="1" dirty="0"/>
          </a:p>
        </p:txBody>
      </p:sp>
      <p:sp>
        <p:nvSpPr>
          <p:cNvPr id="3" name="Content Placeholder 2"/>
          <p:cNvSpPr>
            <a:spLocks noGrp="1"/>
          </p:cNvSpPr>
          <p:nvPr>
            <p:ph idx="1"/>
          </p:nvPr>
        </p:nvSpPr>
        <p:spPr/>
        <p:txBody>
          <a:bodyPr>
            <a:normAutofit/>
          </a:bodyPr>
          <a:lstStyle/>
          <a:p>
            <a:r>
              <a:rPr lang="en-US" sz="4800" dirty="0" smtClean="0"/>
              <a:t>It’s </a:t>
            </a:r>
            <a:r>
              <a:rPr lang="en-US" sz="4800" dirty="0"/>
              <a:t>b</a:t>
            </a:r>
            <a:r>
              <a:rPr lang="en-US" sz="4800" dirty="0" smtClean="0"/>
              <a:t>ecause of the Ribosomes.</a:t>
            </a:r>
            <a:endParaRPr lang="en-US" sz="4800" dirty="0"/>
          </a:p>
        </p:txBody>
      </p:sp>
    </p:spTree>
    <p:extLst>
      <p:ext uri="{BB962C8B-B14F-4D97-AF65-F5344CB8AC3E}">
        <p14:creationId xmlns:p14="http://schemas.microsoft.com/office/powerpoint/2010/main" val="37920459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Ribosome?</a:t>
            </a:r>
            <a:endParaRPr lang="en-US" b="1" dirty="0"/>
          </a:p>
        </p:txBody>
      </p:sp>
      <p:sp>
        <p:nvSpPr>
          <p:cNvPr id="3" name="Content Placeholder 2"/>
          <p:cNvSpPr>
            <a:spLocks noGrp="1"/>
          </p:cNvSpPr>
          <p:nvPr>
            <p:ph idx="1"/>
          </p:nvPr>
        </p:nvSpPr>
        <p:spPr/>
        <p:txBody>
          <a:bodyPr/>
          <a:lstStyle/>
          <a:p>
            <a:r>
              <a:rPr lang="en-US" sz="3200" dirty="0" smtClean="0"/>
              <a:t>Site of protein synthesis.</a:t>
            </a:r>
          </a:p>
          <a:p>
            <a:endParaRPr lang="en-US" dirty="0"/>
          </a:p>
        </p:txBody>
      </p:sp>
      <p:pic>
        <p:nvPicPr>
          <p:cNvPr id="2050" name="Picture 2" descr="http://www.google.com.ph/url?source=imglanding&amp;ct=img&amp;q=http://www.rcsb.org/pdb/education_discussion/molecule_of_the_month/images/ribosome.gif&amp;sa=X&amp;ei=KMtXUIiOF_CVmQWO24C4Cg&amp;ved=0CAkQ8wc&amp;usg=AFQjCNEmm83F6I7ezL8o5ywwdT7_ZwR-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82192"/>
            <a:ext cx="3947034" cy="3124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7200" y="4158326"/>
            <a:ext cx="2286000" cy="505692"/>
            <a:chOff x="457200" y="4158326"/>
            <a:chExt cx="2286000" cy="505692"/>
          </a:xfrm>
        </p:grpSpPr>
        <p:sp>
          <p:nvSpPr>
            <p:cNvPr id="5" name="Title 1"/>
            <p:cNvSpPr txBox="1">
              <a:spLocks/>
            </p:cNvSpPr>
            <p:nvPr/>
          </p:nvSpPr>
          <p:spPr>
            <a:xfrm>
              <a:off x="457200" y="4158326"/>
              <a:ext cx="1828800" cy="50569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chemeClr val="tx1"/>
                  </a:solidFill>
                </a:rPr>
                <a:t>Small Subunit</a:t>
              </a:r>
              <a:endParaRPr lang="en-US" sz="2800" b="1" dirty="0">
                <a:solidFill>
                  <a:schemeClr val="tx1"/>
                </a:solidFill>
              </a:endParaRPr>
            </a:p>
          </p:txBody>
        </p:sp>
        <p:sp>
          <p:nvSpPr>
            <p:cNvPr id="4" name="Right Arrow 3"/>
            <p:cNvSpPr/>
            <p:nvPr/>
          </p:nvSpPr>
          <p:spPr>
            <a:xfrm>
              <a:off x="2209800" y="4282557"/>
              <a:ext cx="533400" cy="365643"/>
            </a:xfrm>
            <a:prstGeom prst="rightArrow">
              <a:avLst>
                <a:gd name="adj1" fmla="val 31922"/>
                <a:gd name="adj2" fmla="val 56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477000" y="4047868"/>
            <a:ext cx="2232534" cy="505692"/>
            <a:chOff x="6477000" y="4047868"/>
            <a:chExt cx="2232534" cy="505692"/>
          </a:xfrm>
        </p:grpSpPr>
        <p:sp>
          <p:nvSpPr>
            <p:cNvPr id="6" name="Title 1"/>
            <p:cNvSpPr txBox="1">
              <a:spLocks/>
            </p:cNvSpPr>
            <p:nvPr/>
          </p:nvSpPr>
          <p:spPr>
            <a:xfrm>
              <a:off x="6880734" y="4047868"/>
              <a:ext cx="1828800" cy="50569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smtClean="0">
                  <a:solidFill>
                    <a:schemeClr val="tx1"/>
                  </a:solidFill>
                </a:rPr>
                <a:t>Large Subunit</a:t>
              </a:r>
              <a:endParaRPr lang="en-US" sz="2800" b="1" dirty="0">
                <a:solidFill>
                  <a:schemeClr val="tx1"/>
                </a:solidFill>
              </a:endParaRPr>
            </a:p>
          </p:txBody>
        </p:sp>
        <p:sp>
          <p:nvSpPr>
            <p:cNvPr id="8" name="Right Arrow 7"/>
            <p:cNvSpPr/>
            <p:nvPr/>
          </p:nvSpPr>
          <p:spPr>
            <a:xfrm flipH="1">
              <a:off x="6477000" y="4187917"/>
              <a:ext cx="533400" cy="365643"/>
            </a:xfrm>
            <a:prstGeom prst="rightArrow">
              <a:avLst>
                <a:gd name="adj1" fmla="val 31922"/>
                <a:gd name="adj2" fmla="val 56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9075346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95300"/>
            <a:ext cx="7024744" cy="1143000"/>
          </a:xfrm>
        </p:spPr>
        <p:txBody>
          <a:bodyPr/>
          <a:lstStyle/>
          <a:p>
            <a:r>
              <a:rPr lang="en-US" b="1" dirty="0" smtClean="0"/>
              <a:t>Types of Ribosomes</a:t>
            </a:r>
            <a:endParaRPr lang="en-US" b="1" dirty="0"/>
          </a:p>
        </p:txBody>
      </p:sp>
      <p:sp>
        <p:nvSpPr>
          <p:cNvPr id="3" name="Content Placeholder 2"/>
          <p:cNvSpPr>
            <a:spLocks noGrp="1"/>
          </p:cNvSpPr>
          <p:nvPr>
            <p:ph idx="1"/>
          </p:nvPr>
        </p:nvSpPr>
        <p:spPr>
          <a:xfrm>
            <a:off x="1043492" y="2323653"/>
            <a:ext cx="6777317" cy="2705548"/>
          </a:xfrm>
        </p:spPr>
        <p:txBody>
          <a:bodyPr>
            <a:normAutofit/>
          </a:bodyPr>
          <a:lstStyle/>
          <a:p>
            <a:r>
              <a:rPr lang="en-US" sz="4000" b="1" dirty="0" smtClean="0"/>
              <a:t>Free</a:t>
            </a:r>
            <a:r>
              <a:rPr lang="en-US" sz="4000" dirty="0" smtClean="0"/>
              <a:t> – suspended in cytoplasm.</a:t>
            </a:r>
          </a:p>
          <a:p>
            <a:r>
              <a:rPr lang="en-US" sz="4000" b="1" dirty="0" smtClean="0"/>
              <a:t>Bound</a:t>
            </a:r>
            <a:r>
              <a:rPr lang="en-US" sz="4000" dirty="0" smtClean="0"/>
              <a:t> – attached to ER.</a:t>
            </a:r>
            <a:endParaRPr lang="en-US" sz="4000" dirty="0"/>
          </a:p>
        </p:txBody>
      </p:sp>
      <p:sp>
        <p:nvSpPr>
          <p:cNvPr id="4" name="Title 3"/>
          <p:cNvSpPr txBox="1">
            <a:spLocks/>
          </p:cNvSpPr>
          <p:nvPr/>
        </p:nvSpPr>
        <p:spPr>
          <a:xfrm>
            <a:off x="5486400" y="228600"/>
            <a:ext cx="1981199"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latin typeface="AR CARTER" pitchFamily="2" charset="0"/>
              </a:rPr>
              <a:t>R.E.R.</a:t>
            </a:r>
            <a:endParaRPr lang="en-US" sz="4800" b="1" dirty="0">
              <a:latin typeface="AR CARTER" pitchFamily="2" charset="0"/>
            </a:endParaRPr>
          </a:p>
        </p:txBody>
      </p:sp>
    </p:spTree>
    <p:extLst>
      <p:ext uri="{BB962C8B-B14F-4D97-AF65-F5344CB8AC3E}">
        <p14:creationId xmlns:p14="http://schemas.microsoft.com/office/powerpoint/2010/main" val="328237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1287</TotalTime>
  <Words>696</Words>
  <Application>Microsoft Office PowerPoint</Application>
  <PresentationFormat>On-screen Show (4:3)</PresentationFormat>
  <Paragraphs>127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ROUGH ENDOPLASMIC RETICULUM</vt:lpstr>
      <vt:lpstr>Learning Objectives:</vt:lpstr>
      <vt:lpstr>Introduction</vt:lpstr>
      <vt:lpstr>Introduction</vt:lpstr>
      <vt:lpstr>Who discovered ER?</vt:lpstr>
      <vt:lpstr>Who discovered ER?</vt:lpstr>
      <vt:lpstr>What makes ER rough?</vt:lpstr>
      <vt:lpstr>What is Ribosome?</vt:lpstr>
      <vt:lpstr>Types of Ribosomes</vt:lpstr>
      <vt:lpstr>Types of Ribosomes</vt:lpstr>
      <vt:lpstr>Types of ribosomes: Overview of protein sorting</vt:lpstr>
      <vt:lpstr>Free Ribosomes</vt:lpstr>
      <vt:lpstr>Bound Ribosomes</vt:lpstr>
      <vt:lpstr>George Palade</vt:lpstr>
      <vt:lpstr>George Palade</vt:lpstr>
      <vt:lpstr>What is Rough Endoplasmic Reticulum (RER)?</vt:lpstr>
      <vt:lpstr>Structure: Rough Endoplasmic Reticulum (RER)</vt:lpstr>
      <vt:lpstr>Structure: Rough Endoplasmic Reticulum (RER)</vt:lpstr>
      <vt:lpstr>Function: Rough Endoplasmic Reticulum (RER)</vt:lpstr>
      <vt:lpstr>Glycosylation</vt:lpstr>
      <vt:lpstr>Co-translational targeting of secretory proteins to the ER</vt:lpstr>
      <vt:lpstr>Post-translational translocation of proteins into the ER</vt:lpstr>
      <vt:lpstr>Glycans</vt:lpstr>
      <vt:lpstr>Glycans</vt:lpstr>
      <vt:lpstr>Glycans</vt:lpstr>
      <vt:lpstr>Glycans</vt:lpstr>
      <vt:lpstr>Glycans</vt:lpstr>
      <vt:lpstr>Addition of GPI anchors</vt:lpstr>
      <vt:lpstr>Glycosylation</vt:lpstr>
      <vt:lpstr>Types of ribosomes: Overview of protein sorting</vt:lpstr>
      <vt:lpstr>Protein Sorting</vt:lpstr>
      <vt:lpstr>Protein Sorting</vt:lpstr>
      <vt:lpstr>From RER  Golgi Apparatus</vt:lpstr>
      <vt:lpstr>Vesicular transport from the ER to the Golgi Apparatus</vt:lpstr>
      <vt:lpstr> END </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ROUGH ENDOPLASMIC RETICULUM</dc:title>
  <dc:creator>Jomar Urbano</dc:creator>
  <cp:lastModifiedBy>Jomar Urbano</cp:lastModifiedBy>
  <cp:revision>87</cp:revision>
  <cp:lastPrinted>2012-09-21T16:06:22Z</cp:lastPrinted>
  <dcterms:created xsi:type="dcterms:W3CDTF">2012-09-17T14:37:40Z</dcterms:created>
  <dcterms:modified xsi:type="dcterms:W3CDTF">2012-10-01T04:10:31Z</dcterms:modified>
</cp:coreProperties>
</file>