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A9CB32C-98F3-4B86-96BF-56AF001B7947}" type="datetimeFigureOut">
              <a:rPr lang="en-US" smtClean="0"/>
              <a:t>10/2/2012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B399548-8052-440D-97AF-82749DE5DFA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CB32C-98F3-4B86-96BF-56AF001B7947}"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CB32C-98F3-4B86-96BF-56AF001B7947}"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9CB32C-98F3-4B86-96BF-56AF001B7947}"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CB32C-98F3-4B86-96BF-56AF001B7947}"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A9CB32C-98F3-4B86-96BF-56AF001B7947}" type="datetimeFigureOut">
              <a:rPr lang="en-US" smtClean="0"/>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99548-8052-440D-97AF-82749DE5DFA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9CB32C-98F3-4B86-96BF-56AF001B7947}" type="datetimeFigureOut">
              <a:rPr lang="en-US" smtClean="0"/>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CB32C-98F3-4B86-96BF-56AF001B7947}" type="datetimeFigureOut">
              <a:rPr lang="en-US" smtClean="0"/>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CB32C-98F3-4B86-96BF-56AF001B7947}" type="datetimeFigureOut">
              <a:rPr lang="en-US" smtClean="0"/>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9CB32C-98F3-4B86-96BF-56AF001B7947}" type="datetimeFigureOut">
              <a:rPr lang="en-US" smtClean="0"/>
              <a:t>10/2/2012</a:t>
            </a:fld>
            <a:endParaRPr lang="en-US"/>
          </a:p>
        </p:txBody>
      </p:sp>
      <p:sp>
        <p:nvSpPr>
          <p:cNvPr id="7" name="Slide Number Placeholder 6"/>
          <p:cNvSpPr>
            <a:spLocks noGrp="1"/>
          </p:cNvSpPr>
          <p:nvPr>
            <p:ph type="sldNum" sz="quarter" idx="12"/>
          </p:nvPr>
        </p:nvSpPr>
        <p:spPr/>
        <p:txBody>
          <a:bodyPr/>
          <a:lstStyle/>
          <a:p>
            <a:fld id="{9B399548-8052-440D-97AF-82749DE5DFA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CB32C-98F3-4B86-96BF-56AF001B7947}" type="datetimeFigureOut">
              <a:rPr lang="en-US" smtClean="0"/>
              <a:t>10/2/2012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B399548-8052-440D-97AF-82749DE5DFA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1" name="wind.wav"/>
          </p:stSnd>
        </p:sndAc>
      </p:transition>
    </mc:Choice>
    <mc:Fallback>
      <p:transition spd="slow">
        <p:fade/>
        <p:sndAc>
          <p:stSnd>
            <p:snd r:embed="rId1" name="wind.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A9CB32C-98F3-4B86-96BF-56AF001B7947}" type="datetimeFigureOut">
              <a:rPr lang="en-US" smtClean="0"/>
              <a:t>10/2/2012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B399548-8052-440D-97AF-82749DE5DF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600">
        <p14:prism isInverted="1"/>
        <p:sndAc>
          <p:stSnd>
            <p:snd r:embed="rId13" name="wind.wav"/>
          </p:stSnd>
        </p:sndAc>
      </p:transition>
    </mc:Choice>
    <mc:Fallback>
      <p:transition spd="slow">
        <p:fade/>
        <p:sndAc>
          <p:stSnd>
            <p:snd r:embed="rId13" name="wind.wav"/>
          </p:stSnd>
        </p:sndAc>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www.en.wikipedia.org/wiki/Endomembrane_system" TargetMode="External"/><Relationship Id="rId4" Type="http://schemas.openxmlformats.org/officeDocument/2006/relationships/hyperlink" Target="http://www.buzzle.com/articles/smooth-endoplasmic-reticulum.html"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0" y="228600"/>
            <a:ext cx="3607064" cy="1905000"/>
          </a:xfrm>
        </p:spPr>
        <p:txBody>
          <a:bodyPr>
            <a:noAutofit/>
          </a:bodyPr>
          <a:lstStyle/>
          <a:p>
            <a:pPr algn="ctr"/>
            <a:r>
              <a:rPr lang="en-US" sz="3800" b="1" dirty="0" smtClean="0">
                <a:latin typeface="AR DELANEY" pitchFamily="2" charset="0"/>
              </a:rPr>
              <a:t>SMOOTH ENDOPLASMIC RETICULUM</a:t>
            </a:r>
            <a:endParaRPr lang="en-US" sz="3800" b="1" dirty="0">
              <a:latin typeface="AR DELANEY" pitchFamily="2" charset="0"/>
            </a:endParaRPr>
          </a:p>
        </p:txBody>
      </p:sp>
      <p:sp>
        <p:nvSpPr>
          <p:cNvPr id="7" name="Title 3"/>
          <p:cNvSpPr txBox="1">
            <a:spLocks/>
          </p:cNvSpPr>
          <p:nvPr/>
        </p:nvSpPr>
        <p:spPr>
          <a:xfrm>
            <a:off x="304800" y="3276600"/>
            <a:ext cx="3886200" cy="329518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solidFill>
                  <a:schemeClr val="tx1"/>
                </a:solidFill>
                <a:latin typeface="AR DELANEY" pitchFamily="2" charset="0"/>
              </a:rPr>
              <a:t>Prepared by:</a:t>
            </a:r>
          </a:p>
          <a:p>
            <a:pPr algn="ctr"/>
            <a:r>
              <a:rPr lang="en-US" sz="2400" dirty="0" smtClean="0">
                <a:solidFill>
                  <a:schemeClr val="tx1"/>
                </a:solidFill>
                <a:latin typeface="AR DELANEY" pitchFamily="2" charset="0"/>
              </a:rPr>
              <a:t> </a:t>
            </a:r>
            <a:r>
              <a:rPr lang="en-US" sz="2800" dirty="0" smtClean="0">
                <a:solidFill>
                  <a:schemeClr val="tx1"/>
                </a:solidFill>
                <a:latin typeface="AR DELANEY" pitchFamily="2" charset="0"/>
              </a:rPr>
              <a:t>Jomar M. Urbano</a:t>
            </a:r>
          </a:p>
          <a:p>
            <a:pPr algn="ctr"/>
            <a:r>
              <a:rPr lang="en-US" sz="2800" dirty="0" smtClean="0">
                <a:solidFill>
                  <a:schemeClr val="tx1"/>
                </a:solidFill>
                <a:latin typeface="AR DELANEY" pitchFamily="2" charset="0"/>
              </a:rPr>
              <a:t>2SED-SC</a:t>
            </a:r>
          </a:p>
          <a:p>
            <a:pPr algn="ctr"/>
            <a:endParaRPr lang="en-US" sz="2800" dirty="0">
              <a:solidFill>
                <a:schemeClr val="tx1"/>
              </a:solidFill>
              <a:latin typeface="AR DELANEY" pitchFamily="2" charset="0"/>
            </a:endParaRPr>
          </a:p>
          <a:p>
            <a:pPr algn="ctr"/>
            <a:endParaRPr lang="en-US" sz="2800" dirty="0" smtClean="0">
              <a:solidFill>
                <a:schemeClr val="tx1"/>
              </a:solidFill>
              <a:latin typeface="AR DELANEY" pitchFamily="2" charset="0"/>
            </a:endParaRPr>
          </a:p>
          <a:p>
            <a:pPr algn="ctr"/>
            <a:r>
              <a:rPr lang="en-US" sz="2800" dirty="0" smtClean="0">
                <a:solidFill>
                  <a:schemeClr val="tx1"/>
                </a:solidFill>
                <a:latin typeface="AR DELANEY" pitchFamily="2" charset="0"/>
              </a:rPr>
              <a:t>Ms. </a:t>
            </a:r>
            <a:r>
              <a:rPr lang="en-US" sz="2800" dirty="0" err="1" smtClean="0">
                <a:solidFill>
                  <a:schemeClr val="tx1"/>
                </a:solidFill>
                <a:latin typeface="AR DELANEY" pitchFamily="2" charset="0"/>
              </a:rPr>
              <a:t>Aimie</a:t>
            </a:r>
            <a:r>
              <a:rPr lang="en-US" sz="2800" dirty="0" smtClean="0">
                <a:solidFill>
                  <a:schemeClr val="tx1"/>
                </a:solidFill>
                <a:latin typeface="AR DELANEY" pitchFamily="2" charset="0"/>
              </a:rPr>
              <a:t> M. Aquino</a:t>
            </a:r>
          </a:p>
          <a:p>
            <a:pPr algn="ctr"/>
            <a:r>
              <a:rPr lang="en-US" sz="2800" dirty="0" smtClean="0">
                <a:solidFill>
                  <a:schemeClr val="tx1"/>
                </a:solidFill>
                <a:latin typeface="AR DELANEY" pitchFamily="2" charset="0"/>
              </a:rPr>
              <a:t>Professor</a:t>
            </a:r>
            <a:endParaRPr lang="en-US" sz="2800" dirty="0">
              <a:solidFill>
                <a:schemeClr val="tx1"/>
              </a:solidFill>
              <a:latin typeface="AR DELANEY" pitchFamily="2" charset="0"/>
            </a:endParaRPr>
          </a:p>
        </p:txBody>
      </p:sp>
      <p:pic>
        <p:nvPicPr>
          <p:cNvPr id="8" name="Picture 7" descr="rav65819_04_11"/>
          <p:cNvPicPr>
            <a:picLocks noChangeAspect="1" noChangeArrowheads="1"/>
          </p:cNvPicPr>
          <p:nvPr/>
        </p:nvPicPr>
        <p:blipFill rotWithShape="1">
          <a:blip r:embed="rId3">
            <a:extLst>
              <a:ext uri="{28A0092B-C50C-407E-A947-70E740481C1C}">
                <a14:useLocalDpi xmlns:a14="http://schemas.microsoft.com/office/drawing/2010/main" val="0"/>
              </a:ext>
            </a:extLst>
          </a:blip>
          <a:srcRect l="49548" t="35524" r="34570" b="14134"/>
          <a:stretch/>
        </p:blipFill>
        <p:spPr bwMode="auto">
          <a:xfrm>
            <a:off x="4800600" y="2383300"/>
            <a:ext cx="3352800" cy="36728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474986"/>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21" presetClass="entr" presetSubtype="1"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Carbohydrate </a:t>
            </a:r>
            <a:r>
              <a:rPr lang="en-US" b="1" dirty="0" smtClean="0"/>
              <a:t>Metabolism</a:t>
            </a:r>
            <a:r>
              <a:rPr lang="en-US" b="1" dirty="0"/>
              <a:t/>
            </a:r>
            <a:br>
              <a:rPr lang="en-US" b="1" dirty="0"/>
            </a:br>
            <a:endParaRPr lang="en-US" b="1" dirty="0"/>
          </a:p>
        </p:txBody>
      </p:sp>
      <p:sp>
        <p:nvSpPr>
          <p:cNvPr id="3" name="Content Placeholder 2"/>
          <p:cNvSpPr>
            <a:spLocks noGrp="1"/>
          </p:cNvSpPr>
          <p:nvPr>
            <p:ph idx="1"/>
          </p:nvPr>
        </p:nvSpPr>
        <p:spPr>
          <a:xfrm>
            <a:off x="1043492" y="1828800"/>
            <a:ext cx="7414708" cy="4267200"/>
          </a:xfrm>
        </p:spPr>
        <p:txBody>
          <a:bodyPr>
            <a:normAutofit/>
          </a:bodyPr>
          <a:lstStyle/>
          <a:p>
            <a:r>
              <a:rPr lang="en-US" sz="3200" dirty="0"/>
              <a:t>Liver cells store carbohydrates in the form of </a:t>
            </a:r>
            <a:r>
              <a:rPr lang="en-US" sz="3200" dirty="0" smtClean="0"/>
              <a:t>glycogen.</a:t>
            </a:r>
          </a:p>
          <a:p>
            <a:r>
              <a:rPr lang="en-US" sz="3200" dirty="0" smtClean="0"/>
              <a:t>The</a:t>
            </a:r>
            <a:r>
              <a:rPr lang="en-US" sz="3200" dirty="0"/>
              <a:t> breakdown of glycogen eventually leads to the release of glucose from the liver cells, which is important in the regulation of sugar concentration in the </a:t>
            </a:r>
            <a:r>
              <a:rPr lang="en-US" sz="3200" dirty="0" smtClean="0"/>
              <a:t>blood.</a:t>
            </a:r>
            <a:endParaRPr lang="en-US" sz="3200" dirty="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590077419"/>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7664"/>
            <a:ext cx="7772400" cy="1143000"/>
          </a:xfrm>
        </p:spPr>
        <p:txBody>
          <a:bodyPr>
            <a:noAutofit/>
          </a:bodyPr>
          <a:lstStyle/>
          <a:p>
            <a:r>
              <a:rPr lang="en-US" b="1" dirty="0"/>
              <a:t>Synthesis of steroids and lipids</a:t>
            </a:r>
            <a:br>
              <a:rPr lang="en-US" b="1" dirty="0"/>
            </a:br>
            <a:endParaRPr lang="en-US" b="1" dirty="0"/>
          </a:p>
        </p:txBody>
      </p:sp>
      <p:sp>
        <p:nvSpPr>
          <p:cNvPr id="3" name="Content Placeholder 2"/>
          <p:cNvSpPr>
            <a:spLocks noGrp="1"/>
          </p:cNvSpPr>
          <p:nvPr>
            <p:ph idx="1"/>
          </p:nvPr>
        </p:nvSpPr>
        <p:spPr>
          <a:xfrm>
            <a:off x="533400" y="1752600"/>
            <a:ext cx="8077200" cy="4419600"/>
          </a:xfrm>
        </p:spPr>
        <p:txBody>
          <a:bodyPr>
            <a:noAutofit/>
          </a:bodyPr>
          <a:lstStyle/>
          <a:p>
            <a:r>
              <a:rPr lang="en-US" sz="4400" dirty="0">
                <a:solidFill>
                  <a:schemeClr val="tx1"/>
                </a:solidFill>
              </a:rPr>
              <a:t>Enzymes of the smooth ER are vital to the synthesis of </a:t>
            </a:r>
            <a:r>
              <a:rPr lang="en-US" sz="4400" dirty="0" smtClean="0">
                <a:solidFill>
                  <a:schemeClr val="tx1"/>
                </a:solidFill>
              </a:rPr>
              <a:t>lipids, including</a:t>
            </a:r>
            <a:r>
              <a:rPr lang="en-US" sz="4400" dirty="0">
                <a:solidFill>
                  <a:schemeClr val="tx1"/>
                </a:solidFill>
              </a:rPr>
              <a:t> oils, </a:t>
            </a:r>
            <a:r>
              <a:rPr lang="en-US" sz="4400" dirty="0" smtClean="0">
                <a:solidFill>
                  <a:schemeClr val="tx1"/>
                </a:solidFill>
              </a:rPr>
              <a:t>phospholipids</a:t>
            </a:r>
            <a:r>
              <a:rPr lang="en-US" sz="4400" dirty="0">
                <a:solidFill>
                  <a:schemeClr val="tx1"/>
                </a:solidFill>
              </a:rPr>
              <a:t>, and steroids. </a:t>
            </a:r>
            <a:endParaRPr lang="en-US" sz="4400" dirty="0" smtClean="0">
              <a:solidFill>
                <a:schemeClr val="tx1"/>
              </a:solidFill>
            </a:endParaRPr>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1744974101"/>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fontScale="90000"/>
          </a:bodyPr>
          <a:lstStyle/>
          <a:p>
            <a:r>
              <a:rPr lang="en-US" b="1" dirty="0"/>
              <a:t>Transportation of newly synthesized proteins </a:t>
            </a:r>
          </a:p>
        </p:txBody>
      </p:sp>
      <p:sp>
        <p:nvSpPr>
          <p:cNvPr id="3" name="Content Placeholder 2"/>
          <p:cNvSpPr>
            <a:spLocks noGrp="1"/>
          </p:cNvSpPr>
          <p:nvPr>
            <p:ph idx="1"/>
          </p:nvPr>
        </p:nvSpPr>
        <p:spPr>
          <a:xfrm>
            <a:off x="762000" y="1905000"/>
            <a:ext cx="7620000" cy="4267200"/>
          </a:xfrm>
        </p:spPr>
        <p:txBody>
          <a:bodyPr>
            <a:noAutofit/>
          </a:bodyPr>
          <a:lstStyle/>
          <a:p>
            <a:pPr algn="just"/>
            <a:r>
              <a:rPr lang="en-US" sz="3000" dirty="0"/>
              <a:t>Another function is transportation of newly synthesized proteins to other locations in the cell or outside the </a:t>
            </a:r>
            <a:r>
              <a:rPr lang="en-US" sz="3000" dirty="0" smtClean="0"/>
              <a:t>cell.</a:t>
            </a:r>
          </a:p>
          <a:p>
            <a:pPr algn="just"/>
            <a:r>
              <a:rPr lang="en-US" sz="3000" dirty="0" smtClean="0"/>
              <a:t>This </a:t>
            </a:r>
            <a:r>
              <a:rPr lang="en-US" sz="3000" dirty="0"/>
              <a:t>is achieved through a process called </a:t>
            </a:r>
            <a:r>
              <a:rPr lang="en-US" sz="3000" i="1" dirty="0"/>
              <a:t>budding</a:t>
            </a:r>
            <a:r>
              <a:rPr lang="en-US" sz="3000" dirty="0"/>
              <a:t>, wherein the small vesicles, which contain proteins, are detached from the smooth endoplasmic reticulum and are carried to other locations.</a:t>
            </a:r>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1472151476"/>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lantcell.org.uk/plant_cell_pics/plant_cells_11.jpg"/>
          <p:cNvPicPr>
            <a:picLocks noChangeAspect="1" noChangeArrowheads="1"/>
          </p:cNvPicPr>
          <p:nvPr/>
        </p:nvPicPr>
        <p:blipFill rotWithShape="1">
          <a:blip r:embed="rId3">
            <a:extLst>
              <a:ext uri="{28A0092B-C50C-407E-A947-70E740481C1C}">
                <a14:useLocalDpi xmlns:a14="http://schemas.microsoft.com/office/drawing/2010/main" val="0"/>
              </a:ext>
            </a:extLst>
          </a:blip>
          <a:srcRect l="6000" t="8254" r="4182" b="5633"/>
          <a:stretch/>
        </p:blipFill>
        <p:spPr bwMode="auto">
          <a:xfrm>
            <a:off x="1205345" y="1714038"/>
            <a:ext cx="6781800" cy="28579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09800" y="2209800"/>
            <a:ext cx="5181600" cy="1504719"/>
          </a:xfrm>
        </p:spPr>
        <p:txBody>
          <a:bodyPr>
            <a:noAutofit/>
          </a:bodyPr>
          <a:lstStyle/>
          <a:p>
            <a:r>
              <a:rPr lang="en-US" sz="8800" b="1" dirty="0" smtClean="0">
                <a:sym typeface="Wingdings" pitchFamily="2" charset="2"/>
              </a:rPr>
              <a:t> </a:t>
            </a:r>
            <a:r>
              <a:rPr lang="en-US" sz="8800" b="1" dirty="0" smtClean="0"/>
              <a:t>END </a:t>
            </a:r>
            <a:r>
              <a:rPr lang="en-US" sz="8800" b="1" dirty="0" smtClean="0">
                <a:sym typeface="Wingdings" pitchFamily="2" charset="2"/>
              </a:rPr>
              <a:t></a:t>
            </a:r>
            <a:endParaRPr lang="en-US" sz="8800" b="1" dirty="0"/>
          </a:p>
        </p:txBody>
      </p:sp>
      <p:sp>
        <p:nvSpPr>
          <p:cNvPr id="3" name="Rectangle 2"/>
          <p:cNvSpPr/>
          <p:nvPr/>
        </p:nvSpPr>
        <p:spPr>
          <a:xfrm>
            <a:off x="1676400" y="4724400"/>
            <a:ext cx="5791199" cy="1477328"/>
          </a:xfrm>
          <a:prstGeom prst="rect">
            <a:avLst/>
          </a:prstGeom>
        </p:spPr>
        <p:txBody>
          <a:bodyPr wrap="square">
            <a:spAutoFit/>
          </a:bodyPr>
          <a:lstStyle/>
          <a:p>
            <a:r>
              <a:rPr lang="en-US" b="1" dirty="0" smtClean="0"/>
              <a:t>REFERENCE: </a:t>
            </a:r>
            <a:r>
              <a:rPr lang="en-US" u="sng" dirty="0">
                <a:hlinkClick r:id="rId4"/>
              </a:rPr>
              <a:t>http://</a:t>
            </a:r>
            <a:r>
              <a:rPr lang="en-US" u="sng" dirty="0" smtClean="0">
                <a:hlinkClick r:id="rId4"/>
              </a:rPr>
              <a:t>www.buzzle.com/articles/smooth-endoplasmic-reticulum.html</a:t>
            </a:r>
            <a:endParaRPr lang="en-US" u="sng" dirty="0"/>
          </a:p>
          <a:p>
            <a:r>
              <a:rPr lang="en-US" dirty="0">
                <a:hlinkClick r:id="rId5"/>
              </a:rPr>
              <a:t>http</a:t>
            </a:r>
            <a:r>
              <a:rPr lang="en-US" dirty="0" smtClean="0">
                <a:hlinkClick r:id="rId5"/>
              </a:rPr>
              <a:t>://www.en.wikipedia.org/wiki/Endomembrane_system</a:t>
            </a:r>
            <a:endParaRPr lang="en-US" dirty="0" smtClean="0"/>
          </a:p>
        </p:txBody>
      </p:sp>
      <p:sp>
        <p:nvSpPr>
          <p:cNvPr id="6"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131053846"/>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80">
                                          <p:stCondLst>
                                            <p:cond delay="0"/>
                                          </p:stCondLst>
                                        </p:cTn>
                                        <p:tgtEl>
                                          <p:spTgt spid="2"/>
                                        </p:tgtEl>
                                      </p:cBhvr>
                                    </p:animEffect>
                                    <p:anim calcmode="lin" valueType="num">
                                      <p:cBhvr>
                                        <p:cTn id="1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7" dur="26">
                                          <p:stCondLst>
                                            <p:cond delay="650"/>
                                          </p:stCondLst>
                                        </p:cTn>
                                        <p:tgtEl>
                                          <p:spTgt spid="2"/>
                                        </p:tgtEl>
                                      </p:cBhvr>
                                      <p:to x="100000" y="60000"/>
                                    </p:animScale>
                                    <p:animScale>
                                      <p:cBhvr>
                                        <p:cTn id="18" dur="166" decel="50000">
                                          <p:stCondLst>
                                            <p:cond delay="676"/>
                                          </p:stCondLst>
                                        </p:cTn>
                                        <p:tgtEl>
                                          <p:spTgt spid="2"/>
                                        </p:tgtEl>
                                      </p:cBhvr>
                                      <p:to x="100000" y="100000"/>
                                    </p:animScale>
                                    <p:animScale>
                                      <p:cBhvr>
                                        <p:cTn id="19" dur="26">
                                          <p:stCondLst>
                                            <p:cond delay="1312"/>
                                          </p:stCondLst>
                                        </p:cTn>
                                        <p:tgtEl>
                                          <p:spTgt spid="2"/>
                                        </p:tgtEl>
                                      </p:cBhvr>
                                      <p:to x="100000" y="80000"/>
                                    </p:animScale>
                                    <p:animScale>
                                      <p:cBhvr>
                                        <p:cTn id="20" dur="166" decel="50000">
                                          <p:stCondLst>
                                            <p:cond delay="1338"/>
                                          </p:stCondLst>
                                        </p:cTn>
                                        <p:tgtEl>
                                          <p:spTgt spid="2"/>
                                        </p:tgtEl>
                                      </p:cBhvr>
                                      <p:to x="100000" y="100000"/>
                                    </p:animScale>
                                    <p:animScale>
                                      <p:cBhvr>
                                        <p:cTn id="21" dur="26">
                                          <p:stCondLst>
                                            <p:cond delay="1642"/>
                                          </p:stCondLst>
                                        </p:cTn>
                                        <p:tgtEl>
                                          <p:spTgt spid="2"/>
                                        </p:tgtEl>
                                      </p:cBhvr>
                                      <p:to x="100000" y="90000"/>
                                    </p:animScale>
                                    <p:animScale>
                                      <p:cBhvr>
                                        <p:cTn id="22" dur="166" decel="50000">
                                          <p:stCondLst>
                                            <p:cond delay="1668"/>
                                          </p:stCondLst>
                                        </p:cTn>
                                        <p:tgtEl>
                                          <p:spTgt spid="2"/>
                                        </p:tgtEl>
                                      </p:cBhvr>
                                      <p:to x="100000" y="100000"/>
                                    </p:animScale>
                                    <p:animScale>
                                      <p:cBhvr>
                                        <p:cTn id="23" dur="26">
                                          <p:stCondLst>
                                            <p:cond delay="1808"/>
                                          </p:stCondLst>
                                        </p:cTn>
                                        <p:tgtEl>
                                          <p:spTgt spid="2"/>
                                        </p:tgtEl>
                                      </p:cBhvr>
                                      <p:to x="100000" y="95000"/>
                                    </p:animScale>
                                    <p:animScale>
                                      <p:cBhvr>
                                        <p:cTn id="24" dur="166" decel="50000">
                                          <p:stCondLst>
                                            <p:cond delay="1834"/>
                                          </p:stCondLst>
                                        </p:cTn>
                                        <p:tgtEl>
                                          <p:spTgt spid="2"/>
                                        </p:tgtEl>
                                      </p:cBhvr>
                                      <p:to x="100000" y="100000"/>
                                    </p:animScale>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95300"/>
            <a:ext cx="7024744" cy="1143000"/>
          </a:xfrm>
        </p:spPr>
        <p:txBody>
          <a:bodyPr/>
          <a:lstStyle/>
          <a:p>
            <a:r>
              <a:rPr lang="en-US" b="1" dirty="0" smtClean="0"/>
              <a:t>Learning Objectives:</a:t>
            </a:r>
            <a:endParaRPr lang="en-US" b="1" dirty="0"/>
          </a:p>
        </p:txBody>
      </p:sp>
      <p:sp>
        <p:nvSpPr>
          <p:cNvPr id="3" name="Content Placeholder 2"/>
          <p:cNvSpPr>
            <a:spLocks noGrp="1"/>
          </p:cNvSpPr>
          <p:nvPr>
            <p:ph idx="1"/>
          </p:nvPr>
        </p:nvSpPr>
        <p:spPr>
          <a:xfrm>
            <a:off x="1066800" y="1752600"/>
            <a:ext cx="7696200" cy="4343400"/>
          </a:xfrm>
        </p:spPr>
        <p:txBody>
          <a:bodyPr>
            <a:noAutofit/>
          </a:bodyPr>
          <a:lstStyle/>
          <a:p>
            <a:r>
              <a:rPr lang="en-US" sz="4000" dirty="0" smtClean="0"/>
              <a:t>Describe Smooth Endoplasmic Reticulum (SER) in terms of structure.</a:t>
            </a:r>
            <a:endParaRPr lang="en-US" sz="4000" dirty="0"/>
          </a:p>
          <a:p>
            <a:r>
              <a:rPr lang="en-US" sz="4000" dirty="0" smtClean="0"/>
              <a:t>Functions of </a:t>
            </a:r>
            <a:r>
              <a:rPr lang="en-US" sz="4000" dirty="0"/>
              <a:t>Smooth Endoplasmic Reticulum </a:t>
            </a:r>
            <a:endParaRPr lang="en-US" sz="4000" dirty="0" smtClean="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2778730500"/>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0500"/>
            <a:ext cx="7024744" cy="1143000"/>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1371600"/>
            <a:ext cx="8077200" cy="5334000"/>
          </a:xfrm>
        </p:spPr>
        <p:txBody>
          <a:bodyPr>
            <a:normAutofit fontScale="77500" lnSpcReduction="20000"/>
          </a:bodyPr>
          <a:lstStyle/>
          <a:p>
            <a:pPr algn="just"/>
            <a:r>
              <a:rPr lang="en-US" sz="4800" dirty="0"/>
              <a:t>T</a:t>
            </a:r>
            <a:r>
              <a:rPr lang="en-US" sz="4800" dirty="0" smtClean="0"/>
              <a:t>he </a:t>
            </a:r>
            <a:r>
              <a:rPr lang="en-US" sz="4800" b="1" dirty="0"/>
              <a:t>S</a:t>
            </a:r>
            <a:r>
              <a:rPr lang="en-US" sz="4800" b="1" dirty="0" smtClean="0"/>
              <a:t>mooth </a:t>
            </a:r>
            <a:r>
              <a:rPr lang="en-US" sz="4800" b="1" dirty="0"/>
              <a:t>E</a:t>
            </a:r>
            <a:r>
              <a:rPr lang="en-US" sz="4800" b="1" dirty="0" smtClean="0"/>
              <a:t>ndoplasmic Reticulum </a:t>
            </a:r>
            <a:r>
              <a:rPr lang="en-US" sz="4800" dirty="0" smtClean="0"/>
              <a:t>(SER) </a:t>
            </a:r>
            <a:r>
              <a:rPr lang="en-US" sz="4800" dirty="0"/>
              <a:t>is seen as a tangle of </a:t>
            </a:r>
            <a:r>
              <a:rPr lang="en-US" sz="4800" dirty="0" smtClean="0"/>
              <a:t>interconnected tubules.</a:t>
            </a:r>
          </a:p>
          <a:p>
            <a:pPr algn="just"/>
            <a:r>
              <a:rPr lang="en-US" sz="4800" dirty="0" smtClean="0"/>
              <a:t>Unlike </a:t>
            </a:r>
            <a:r>
              <a:rPr lang="en-US" sz="4800" dirty="0"/>
              <a:t>the rough ER, it lacks </a:t>
            </a:r>
            <a:r>
              <a:rPr lang="en-US" sz="4800" dirty="0" smtClean="0"/>
              <a:t>ribosomes or </a:t>
            </a:r>
            <a:r>
              <a:rPr lang="en-US" sz="4400" dirty="0"/>
              <a:t>relatively few ribosomes </a:t>
            </a:r>
            <a:r>
              <a:rPr lang="en-US" sz="4400" dirty="0" smtClean="0"/>
              <a:t>attached.</a:t>
            </a:r>
            <a:endParaRPr lang="en-US" sz="4400" dirty="0"/>
          </a:p>
          <a:p>
            <a:pPr algn="just"/>
            <a:r>
              <a:rPr lang="en-US" sz="4800" dirty="0" smtClean="0"/>
              <a:t>The </a:t>
            </a:r>
            <a:r>
              <a:rPr lang="en-US" sz="4800" dirty="0"/>
              <a:t>smooth ER is continuous with the rough ER but has different </a:t>
            </a:r>
            <a:r>
              <a:rPr lang="en-US" sz="4800" dirty="0" smtClean="0"/>
              <a:t>functions and structure.</a:t>
            </a:r>
            <a:endParaRPr lang="en-US" dirty="0"/>
          </a:p>
        </p:txBody>
      </p:sp>
      <p:sp>
        <p:nvSpPr>
          <p:cNvPr id="5"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262356858"/>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95300"/>
            <a:ext cx="7024744" cy="1143000"/>
          </a:xfrm>
        </p:spPr>
        <p:txBody>
          <a:bodyPr>
            <a:normAutofit/>
          </a:bodyPr>
          <a:lstStyle/>
          <a:p>
            <a:r>
              <a:rPr lang="en-US" sz="4400" b="1" dirty="0" smtClean="0"/>
              <a:t>STRUCTURE</a:t>
            </a:r>
            <a:endParaRPr lang="en-US" sz="4400" b="1" dirty="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pic>
        <p:nvPicPr>
          <p:cNvPr id="5" name="Picture 7" descr="rav65819_04_11"/>
          <p:cNvPicPr>
            <a:picLocks noChangeAspect="1" noChangeArrowheads="1"/>
          </p:cNvPicPr>
          <p:nvPr/>
        </p:nvPicPr>
        <p:blipFill rotWithShape="1">
          <a:blip r:embed="rId3">
            <a:extLst>
              <a:ext uri="{28A0092B-C50C-407E-A947-70E740481C1C}">
                <a14:useLocalDpi xmlns:a14="http://schemas.microsoft.com/office/drawing/2010/main" val="0"/>
              </a:ext>
            </a:extLst>
          </a:blip>
          <a:srcRect t="3967" b="3140"/>
          <a:stretch/>
        </p:blipFill>
        <p:spPr bwMode="auto">
          <a:xfrm>
            <a:off x="533400" y="1600200"/>
            <a:ext cx="8042434"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1338109"/>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
        <p:nvSpPr>
          <p:cNvPr id="5" name="Title 1"/>
          <p:cNvSpPr>
            <a:spLocks noGrp="1"/>
          </p:cNvSpPr>
          <p:nvPr>
            <p:ph type="title"/>
          </p:nvPr>
        </p:nvSpPr>
        <p:spPr>
          <a:xfrm>
            <a:off x="1066800" y="495300"/>
            <a:ext cx="7024744" cy="1143000"/>
          </a:xfrm>
        </p:spPr>
        <p:txBody>
          <a:bodyPr>
            <a:normAutofit/>
          </a:bodyPr>
          <a:lstStyle/>
          <a:p>
            <a:r>
              <a:rPr lang="en-US" sz="4400" b="1" dirty="0" smtClean="0"/>
              <a:t>STRUCTURE</a:t>
            </a:r>
            <a:endParaRPr lang="en-US" sz="4400" b="1" dirty="0"/>
          </a:p>
        </p:txBody>
      </p:sp>
      <p:pic>
        <p:nvPicPr>
          <p:cNvPr id="6" name="Picture 5" descr="http://jpkc.scu.edu.cn/ywwy/zbsw(E)/pic/ech7-5.jpg"/>
          <p:cNvPicPr/>
          <p:nvPr/>
        </p:nvPicPr>
        <p:blipFill rotWithShape="1">
          <a:blip r:embed="rId3">
            <a:extLst>
              <a:ext uri="{28A0092B-C50C-407E-A947-70E740481C1C}">
                <a14:useLocalDpi xmlns:a14="http://schemas.microsoft.com/office/drawing/2010/main" val="0"/>
              </a:ext>
            </a:extLst>
          </a:blip>
          <a:srcRect l="1981" b="14860"/>
          <a:stretch/>
        </p:blipFill>
        <p:spPr bwMode="auto">
          <a:xfrm>
            <a:off x="685800" y="1735480"/>
            <a:ext cx="7772399" cy="4512920"/>
          </a:xfrm>
          <a:prstGeom prst="rect">
            <a:avLst/>
          </a:prstGeom>
          <a:noFill/>
          <a:ln>
            <a:noFill/>
          </a:ln>
        </p:spPr>
      </p:pic>
    </p:spTree>
    <p:extLst>
      <p:ext uri="{BB962C8B-B14F-4D97-AF65-F5344CB8AC3E}">
        <p14:creationId xmlns:p14="http://schemas.microsoft.com/office/powerpoint/2010/main" val="2125869333"/>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1143000"/>
          </a:xfrm>
        </p:spPr>
        <p:txBody>
          <a:bodyPr>
            <a:noAutofit/>
          </a:bodyPr>
          <a:lstStyle/>
          <a:p>
            <a:r>
              <a:rPr lang="en-US" b="1" dirty="0" smtClean="0"/>
              <a:t>Smooth Endoplasmic Reticulum</a:t>
            </a:r>
            <a:endParaRPr lang="en-US" b="1" dirty="0"/>
          </a:p>
        </p:txBody>
      </p:sp>
      <p:sp>
        <p:nvSpPr>
          <p:cNvPr id="3" name="Content Placeholder 2"/>
          <p:cNvSpPr>
            <a:spLocks noGrp="1"/>
          </p:cNvSpPr>
          <p:nvPr>
            <p:ph idx="1"/>
          </p:nvPr>
        </p:nvSpPr>
        <p:spPr>
          <a:xfrm>
            <a:off x="533400" y="1676400"/>
            <a:ext cx="8001000" cy="4648200"/>
          </a:xfrm>
        </p:spPr>
        <p:txBody>
          <a:bodyPr>
            <a:normAutofit fontScale="92500" lnSpcReduction="10000"/>
          </a:bodyPr>
          <a:lstStyle/>
          <a:p>
            <a:pPr lvl="0"/>
            <a:r>
              <a:rPr lang="en-US" sz="3200" b="1" dirty="0"/>
              <a:t>N</a:t>
            </a:r>
            <a:r>
              <a:rPr lang="en-US" sz="3200" b="1" dirty="0" smtClean="0"/>
              <a:t>ame: </a:t>
            </a:r>
            <a:r>
              <a:rPr lang="en-US" sz="3200" dirty="0"/>
              <a:t>smooth endoplasmic reticulum, smooth ER, tubular endoplasmic reticulum, </a:t>
            </a:r>
            <a:r>
              <a:rPr lang="en-US" sz="3200" dirty="0" smtClean="0"/>
              <a:t>agranular </a:t>
            </a:r>
            <a:r>
              <a:rPr lang="en-US" sz="3200" dirty="0"/>
              <a:t>endoplasmic reticulum</a:t>
            </a:r>
          </a:p>
          <a:p>
            <a:pPr lvl="0"/>
            <a:r>
              <a:rPr lang="en-US" sz="3200" b="1" dirty="0"/>
              <a:t>L</a:t>
            </a:r>
            <a:r>
              <a:rPr lang="en-US" sz="3200" b="1" dirty="0" smtClean="0"/>
              <a:t>ocation</a:t>
            </a:r>
            <a:r>
              <a:rPr lang="en-US" sz="3200" b="1" dirty="0"/>
              <a:t>: </a:t>
            </a:r>
            <a:r>
              <a:rPr lang="en-US" sz="3200" dirty="0"/>
              <a:t>in cytoplasm</a:t>
            </a:r>
          </a:p>
          <a:p>
            <a:pPr lvl="0"/>
            <a:r>
              <a:rPr lang="en-US" sz="3200" b="1" dirty="0"/>
              <a:t>A</a:t>
            </a:r>
            <a:r>
              <a:rPr lang="en-US" sz="3200" b="1" dirty="0" smtClean="0"/>
              <a:t>ppearance</a:t>
            </a:r>
            <a:r>
              <a:rPr lang="en-US" sz="3200" b="1" dirty="0"/>
              <a:t>: </a:t>
            </a:r>
            <a:r>
              <a:rPr lang="en-US" sz="3200" dirty="0"/>
              <a:t>interconnected and </a:t>
            </a:r>
            <a:r>
              <a:rPr lang="en-US" sz="3200" dirty="0" smtClean="0"/>
              <a:t>branching </a:t>
            </a:r>
            <a:r>
              <a:rPr lang="en-US" sz="3200" dirty="0"/>
              <a:t>tubules; </a:t>
            </a:r>
            <a:r>
              <a:rPr lang="en-US" sz="3200" dirty="0" smtClean="0"/>
              <a:t>relatively few/no </a:t>
            </a:r>
            <a:r>
              <a:rPr lang="en-US" sz="3200" dirty="0"/>
              <a:t>ribosomes</a:t>
            </a:r>
          </a:p>
          <a:p>
            <a:pPr lvl="0"/>
            <a:r>
              <a:rPr lang="en-US" sz="3200" b="1" dirty="0"/>
              <a:t>S</a:t>
            </a:r>
            <a:r>
              <a:rPr lang="en-US" sz="3200" b="1" dirty="0" smtClean="0"/>
              <a:t>ize</a:t>
            </a:r>
            <a:r>
              <a:rPr lang="en-US" sz="3200" b="1" dirty="0"/>
              <a:t>: </a:t>
            </a:r>
            <a:r>
              <a:rPr lang="en-US" sz="3200" dirty="0"/>
              <a:t>tubules are about 150nm in diameter (variable)</a:t>
            </a:r>
          </a:p>
          <a:p>
            <a:pPr marL="68580" indent="0">
              <a:buNone/>
            </a:pPr>
            <a:endParaRPr lang="en-US" dirty="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4095297768"/>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924800" cy="4419600"/>
          </a:xfrm>
        </p:spPr>
        <p:txBody>
          <a:bodyPr>
            <a:normAutofit/>
          </a:bodyPr>
          <a:lstStyle/>
          <a:p>
            <a:r>
              <a:rPr lang="en-US" sz="3600" dirty="0" smtClean="0"/>
              <a:t>Stores/Regulation </a:t>
            </a:r>
            <a:r>
              <a:rPr lang="en-US" sz="3600" dirty="0"/>
              <a:t>of calcium </a:t>
            </a:r>
            <a:r>
              <a:rPr lang="en-US" sz="3600" dirty="0" smtClean="0"/>
              <a:t>ions</a:t>
            </a:r>
          </a:p>
          <a:p>
            <a:r>
              <a:rPr lang="en-US" sz="3600" dirty="0"/>
              <a:t>Drug </a:t>
            </a:r>
            <a:r>
              <a:rPr lang="en-US" sz="3600" dirty="0" smtClean="0"/>
              <a:t>detoxification</a:t>
            </a:r>
          </a:p>
          <a:p>
            <a:r>
              <a:rPr lang="en-US" sz="3600" dirty="0"/>
              <a:t>C</a:t>
            </a:r>
            <a:r>
              <a:rPr lang="en-US" sz="3600" dirty="0" smtClean="0"/>
              <a:t>arbohydrate metabolism</a:t>
            </a:r>
          </a:p>
          <a:p>
            <a:r>
              <a:rPr lang="en-US" sz="3600" dirty="0"/>
              <a:t>S</a:t>
            </a:r>
            <a:r>
              <a:rPr lang="en-US" sz="3600" dirty="0" smtClean="0"/>
              <a:t>ynthesis </a:t>
            </a:r>
            <a:r>
              <a:rPr lang="en-US" sz="3600" dirty="0"/>
              <a:t>of steroids and </a:t>
            </a:r>
            <a:r>
              <a:rPr lang="en-US" sz="3600" dirty="0" smtClean="0"/>
              <a:t>lipids</a:t>
            </a:r>
          </a:p>
          <a:p>
            <a:r>
              <a:rPr lang="en-US" sz="3600" dirty="0" smtClean="0"/>
              <a:t>Transportation of newly synthesized proteins </a:t>
            </a:r>
            <a:endParaRPr lang="en-US" sz="3600" dirty="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
        <p:nvSpPr>
          <p:cNvPr id="5" name="Title 1"/>
          <p:cNvSpPr>
            <a:spLocks noGrp="1"/>
          </p:cNvSpPr>
          <p:nvPr>
            <p:ph type="title"/>
          </p:nvPr>
        </p:nvSpPr>
        <p:spPr>
          <a:xfrm>
            <a:off x="1066800" y="495300"/>
            <a:ext cx="7024744" cy="1143000"/>
          </a:xfrm>
        </p:spPr>
        <p:txBody>
          <a:bodyPr>
            <a:normAutofit/>
          </a:bodyPr>
          <a:lstStyle/>
          <a:p>
            <a:r>
              <a:rPr lang="en-US" sz="4400" b="1" dirty="0" smtClean="0"/>
              <a:t>FUNCTIONS</a:t>
            </a:r>
            <a:endParaRPr lang="en-US" sz="4400" b="1" dirty="0"/>
          </a:p>
        </p:txBody>
      </p:sp>
    </p:spTree>
    <p:extLst>
      <p:ext uri="{BB962C8B-B14F-4D97-AF65-F5344CB8AC3E}">
        <p14:creationId xmlns:p14="http://schemas.microsoft.com/office/powerpoint/2010/main" val="815550324"/>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8382000" cy="1143000"/>
          </a:xfrm>
        </p:spPr>
        <p:txBody>
          <a:bodyPr>
            <a:noAutofit/>
          </a:bodyPr>
          <a:lstStyle/>
          <a:p>
            <a:r>
              <a:rPr lang="en-US" sz="3800" b="1" dirty="0"/>
              <a:t>Stores/Regulation of calcium ions</a:t>
            </a:r>
            <a:br>
              <a:rPr lang="en-US" sz="3800" b="1" dirty="0"/>
            </a:br>
            <a:endParaRPr lang="en-US" sz="3800" b="1" dirty="0"/>
          </a:p>
        </p:txBody>
      </p:sp>
      <p:sp>
        <p:nvSpPr>
          <p:cNvPr id="3" name="Content Placeholder 2"/>
          <p:cNvSpPr>
            <a:spLocks noGrp="1"/>
          </p:cNvSpPr>
          <p:nvPr>
            <p:ph idx="1"/>
          </p:nvPr>
        </p:nvSpPr>
        <p:spPr>
          <a:xfrm>
            <a:off x="838200" y="2057400"/>
            <a:ext cx="7391400" cy="3772348"/>
          </a:xfrm>
        </p:spPr>
        <p:txBody>
          <a:bodyPr>
            <a:noAutofit/>
          </a:bodyPr>
          <a:lstStyle/>
          <a:p>
            <a:pPr algn="just"/>
            <a:r>
              <a:rPr lang="en-US" sz="4000" dirty="0"/>
              <a:t>In case of muscle cells, this endoplasmic reticulum stores calcium, which is released during contraction of the muscles. </a:t>
            </a:r>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Tree>
    <p:extLst>
      <p:ext uri="{BB962C8B-B14F-4D97-AF65-F5344CB8AC3E}">
        <p14:creationId xmlns:p14="http://schemas.microsoft.com/office/powerpoint/2010/main" val="4248571919"/>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543800" cy="4343400"/>
          </a:xfrm>
        </p:spPr>
        <p:txBody>
          <a:bodyPr>
            <a:normAutofit fontScale="70000" lnSpcReduction="20000"/>
          </a:bodyPr>
          <a:lstStyle/>
          <a:p>
            <a:pPr algn="just"/>
            <a:r>
              <a:rPr lang="en-US" sz="4400" dirty="0" smtClean="0"/>
              <a:t>The SER is highly developed in liver cells and has </a:t>
            </a:r>
            <a:r>
              <a:rPr lang="en-US" sz="4400" dirty="0"/>
              <a:t>the function of </a:t>
            </a:r>
            <a:r>
              <a:rPr lang="en-US" sz="4400" dirty="0" smtClean="0"/>
              <a:t>detoxification.</a:t>
            </a:r>
          </a:p>
          <a:p>
            <a:pPr algn="just"/>
            <a:r>
              <a:rPr lang="en-US" sz="4400" dirty="0"/>
              <a:t>A</a:t>
            </a:r>
            <a:r>
              <a:rPr lang="en-US" sz="4400" dirty="0" smtClean="0"/>
              <a:t>ny </a:t>
            </a:r>
            <a:r>
              <a:rPr lang="en-US" sz="4400" dirty="0"/>
              <a:t>substance carried in the circulation can be rapidly acted on by the liver where the metabolism or “elimination” of lipophilic substances such as drugs, anesthetics, pesticides, toxins, and hormones takes place </a:t>
            </a:r>
            <a:r>
              <a:rPr lang="en-US" sz="4400" dirty="0" smtClean="0"/>
              <a:t>.</a:t>
            </a:r>
            <a:endParaRPr lang="en-US" sz="4400" dirty="0"/>
          </a:p>
        </p:txBody>
      </p:sp>
      <p:sp>
        <p:nvSpPr>
          <p:cNvPr id="4" name="Title 3"/>
          <p:cNvSpPr txBox="1">
            <a:spLocks/>
          </p:cNvSpPr>
          <p:nvPr/>
        </p:nvSpPr>
        <p:spPr>
          <a:xfrm>
            <a:off x="5486400" y="228600"/>
            <a:ext cx="19811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a:latin typeface="AR DELANEY" pitchFamily="2" charset="0"/>
              </a:rPr>
              <a:t>S</a:t>
            </a:r>
            <a:r>
              <a:rPr lang="en-US" sz="4800" b="1" dirty="0" smtClean="0">
                <a:latin typeface="AR DELANEY" pitchFamily="2" charset="0"/>
              </a:rPr>
              <a:t>.E.R.</a:t>
            </a:r>
            <a:endParaRPr lang="en-US" sz="4800" b="1" dirty="0">
              <a:latin typeface="AR DELANEY" pitchFamily="2" charset="0"/>
            </a:endParaRPr>
          </a:p>
        </p:txBody>
      </p:sp>
      <p:sp>
        <p:nvSpPr>
          <p:cNvPr id="5" name="Title 1"/>
          <p:cNvSpPr>
            <a:spLocks noGrp="1"/>
          </p:cNvSpPr>
          <p:nvPr>
            <p:ph type="title"/>
          </p:nvPr>
        </p:nvSpPr>
        <p:spPr>
          <a:xfrm>
            <a:off x="533400" y="751114"/>
            <a:ext cx="8382000" cy="1143000"/>
          </a:xfrm>
        </p:spPr>
        <p:txBody>
          <a:bodyPr>
            <a:noAutofit/>
          </a:bodyPr>
          <a:lstStyle/>
          <a:p>
            <a:r>
              <a:rPr lang="en-US" sz="4800" b="1" dirty="0"/>
              <a:t>D</a:t>
            </a:r>
            <a:r>
              <a:rPr lang="en-US" sz="4800" b="1" dirty="0" smtClean="0"/>
              <a:t>etoxification</a:t>
            </a:r>
            <a:endParaRPr lang="en-US" sz="4800" b="1" dirty="0"/>
          </a:p>
        </p:txBody>
      </p:sp>
    </p:spTree>
    <p:extLst>
      <p:ext uri="{BB962C8B-B14F-4D97-AF65-F5344CB8AC3E}">
        <p14:creationId xmlns:p14="http://schemas.microsoft.com/office/powerpoint/2010/main" val="2434672010"/>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215</TotalTime>
  <Words>351</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SMOOTH ENDOPLASMIC RETICULUM</vt:lpstr>
      <vt:lpstr>Learning Objectives:</vt:lpstr>
      <vt:lpstr>Introduction</vt:lpstr>
      <vt:lpstr>STRUCTURE</vt:lpstr>
      <vt:lpstr>STRUCTURE</vt:lpstr>
      <vt:lpstr>Smooth Endoplasmic Reticulum</vt:lpstr>
      <vt:lpstr>FUNCTIONS</vt:lpstr>
      <vt:lpstr>Stores/Regulation of calcium ions </vt:lpstr>
      <vt:lpstr>Detoxification</vt:lpstr>
      <vt:lpstr>Carbohydrate Metabolism </vt:lpstr>
      <vt:lpstr>Synthesis of steroids and lipids </vt:lpstr>
      <vt:lpstr>Transportation of newly synthesized proteins </vt:lpstr>
      <vt:lpstr> END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SMOOTH ENDOPLASMIC RETICULUM</dc:title>
  <dc:creator>Jomar Urbano</dc:creator>
  <cp:lastModifiedBy>Jomar Urbano</cp:lastModifiedBy>
  <cp:revision>19</cp:revision>
  <dcterms:created xsi:type="dcterms:W3CDTF">2012-09-30T13:01:58Z</dcterms:created>
  <dcterms:modified xsi:type="dcterms:W3CDTF">2012-10-01T23:57:11Z</dcterms:modified>
</cp:coreProperties>
</file>