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2"/>
  </p:notesMasterIdLst>
  <p:handoutMasterIdLst>
    <p:handoutMasterId r:id="rId33"/>
  </p:handoutMasterIdLst>
  <p:sldIdLst>
    <p:sldId id="284" r:id="rId2"/>
    <p:sldId id="257" r:id="rId3"/>
    <p:sldId id="264" r:id="rId4"/>
    <p:sldId id="265" r:id="rId5"/>
    <p:sldId id="258" r:id="rId6"/>
    <p:sldId id="259" r:id="rId7"/>
    <p:sldId id="268" r:id="rId8"/>
    <p:sldId id="269" r:id="rId9"/>
    <p:sldId id="285" r:id="rId10"/>
    <p:sldId id="271" r:id="rId11"/>
    <p:sldId id="274" r:id="rId12"/>
    <p:sldId id="275" r:id="rId13"/>
    <p:sldId id="291" r:id="rId14"/>
    <p:sldId id="292" r:id="rId15"/>
    <p:sldId id="293" r:id="rId16"/>
    <p:sldId id="295" r:id="rId17"/>
    <p:sldId id="296" r:id="rId18"/>
    <p:sldId id="297" r:id="rId19"/>
    <p:sldId id="298" r:id="rId20"/>
    <p:sldId id="299" r:id="rId21"/>
    <p:sldId id="301" r:id="rId22"/>
    <p:sldId id="302" r:id="rId23"/>
    <p:sldId id="303" r:id="rId24"/>
    <p:sldId id="304" r:id="rId25"/>
    <p:sldId id="305" r:id="rId26"/>
    <p:sldId id="306" r:id="rId27"/>
    <p:sldId id="309" r:id="rId28"/>
    <p:sldId id="310" r:id="rId29"/>
    <p:sldId id="311" r:id="rId30"/>
    <p:sldId id="312" r:id="rId3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43" autoAdjust="0"/>
    <p:restoredTop sz="94660"/>
  </p:normalViewPr>
  <p:slideViewPr>
    <p:cSldViewPr>
      <p:cViewPr>
        <p:scale>
          <a:sx n="48" d="100"/>
          <a:sy n="48" d="100"/>
        </p:scale>
        <p:origin x="-1770" y="-54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3779FA02-E1A2-4C4E-B497-55B43FE0695E}" type="datetimeFigureOut">
              <a:rPr lang="en-US" smtClean="0"/>
              <a:t>1/21/2015</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EFCAC2EF-B6EE-4E04-AEA2-73F96ACDF169}" type="slidenum">
              <a:rPr lang="en-US" smtClean="0"/>
              <a:t>‹#›</a:t>
            </a:fld>
            <a:endParaRPr lang="en-US"/>
          </a:p>
        </p:txBody>
      </p:sp>
    </p:spTree>
    <p:extLst>
      <p:ext uri="{BB962C8B-B14F-4D97-AF65-F5344CB8AC3E}">
        <p14:creationId xmlns:p14="http://schemas.microsoft.com/office/powerpoint/2010/main" val="242858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BF08E8D3-EED8-4266-A728-EA697275EE71}" type="datetimeFigureOut">
              <a:rPr lang="en-US" smtClean="0"/>
              <a:pPr/>
              <a:t>1/21/2015</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19A1BA51-0C65-4D8D-9F1D-B9C4207EF80D}" type="slidenum">
              <a:rPr lang="en-US" smtClean="0"/>
              <a:pPr/>
              <a:t>‹#›</a:t>
            </a:fld>
            <a:endParaRPr lang="en-US"/>
          </a:p>
        </p:txBody>
      </p:sp>
    </p:spTree>
    <p:extLst>
      <p:ext uri="{BB962C8B-B14F-4D97-AF65-F5344CB8AC3E}">
        <p14:creationId xmlns:p14="http://schemas.microsoft.com/office/powerpoint/2010/main" val="10157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634DB1-B9EC-4595-BAEA-B654E4DB9F2D}"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0C853-1BDA-41F5-A4AC-92FEB7B78603}" type="slidenum">
              <a:rPr lang="en-US" smtClean="0"/>
              <a:pPr/>
              <a:t>‹#›</a:t>
            </a:fld>
            <a:endParaRPr lang="en-US"/>
          </a:p>
        </p:txBody>
      </p:sp>
    </p:spTree>
    <p:extLst>
      <p:ext uri="{BB962C8B-B14F-4D97-AF65-F5344CB8AC3E}">
        <p14:creationId xmlns:p14="http://schemas.microsoft.com/office/powerpoint/2010/main" val="3002723206"/>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634DB1-B9EC-4595-BAEA-B654E4DB9F2D}"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0C853-1BDA-41F5-A4AC-92FEB7B78603}" type="slidenum">
              <a:rPr lang="en-US" smtClean="0"/>
              <a:pPr/>
              <a:t>‹#›</a:t>
            </a:fld>
            <a:endParaRPr lang="en-US"/>
          </a:p>
        </p:txBody>
      </p:sp>
    </p:spTree>
    <p:extLst>
      <p:ext uri="{BB962C8B-B14F-4D97-AF65-F5344CB8AC3E}">
        <p14:creationId xmlns:p14="http://schemas.microsoft.com/office/powerpoint/2010/main" val="3464985657"/>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634DB1-B9EC-4595-BAEA-B654E4DB9F2D}"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0C853-1BDA-41F5-A4AC-92FEB7B78603}" type="slidenum">
              <a:rPr lang="en-US" smtClean="0"/>
              <a:pPr/>
              <a:t>‹#›</a:t>
            </a:fld>
            <a:endParaRPr lang="en-US"/>
          </a:p>
        </p:txBody>
      </p:sp>
    </p:spTree>
    <p:extLst>
      <p:ext uri="{BB962C8B-B14F-4D97-AF65-F5344CB8AC3E}">
        <p14:creationId xmlns:p14="http://schemas.microsoft.com/office/powerpoint/2010/main" val="4052382447"/>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634DB1-B9EC-4595-BAEA-B654E4DB9F2D}"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0C853-1BDA-41F5-A4AC-92FEB7B78603}" type="slidenum">
              <a:rPr lang="en-US" smtClean="0"/>
              <a:pPr/>
              <a:t>‹#›</a:t>
            </a:fld>
            <a:endParaRPr lang="en-US"/>
          </a:p>
        </p:txBody>
      </p:sp>
    </p:spTree>
    <p:extLst>
      <p:ext uri="{BB962C8B-B14F-4D97-AF65-F5344CB8AC3E}">
        <p14:creationId xmlns:p14="http://schemas.microsoft.com/office/powerpoint/2010/main" val="3781967882"/>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634DB1-B9EC-4595-BAEA-B654E4DB9F2D}"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0C853-1BDA-41F5-A4AC-92FEB7B78603}" type="slidenum">
              <a:rPr lang="en-US" smtClean="0"/>
              <a:pPr/>
              <a:t>‹#›</a:t>
            </a:fld>
            <a:endParaRPr lang="en-US"/>
          </a:p>
        </p:txBody>
      </p:sp>
    </p:spTree>
    <p:extLst>
      <p:ext uri="{BB962C8B-B14F-4D97-AF65-F5344CB8AC3E}">
        <p14:creationId xmlns:p14="http://schemas.microsoft.com/office/powerpoint/2010/main" val="1547008317"/>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634DB1-B9EC-4595-BAEA-B654E4DB9F2D}"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0C853-1BDA-41F5-A4AC-92FEB7B78603}" type="slidenum">
              <a:rPr lang="en-US" smtClean="0"/>
              <a:pPr/>
              <a:t>‹#›</a:t>
            </a:fld>
            <a:endParaRPr lang="en-US"/>
          </a:p>
        </p:txBody>
      </p:sp>
    </p:spTree>
    <p:extLst>
      <p:ext uri="{BB962C8B-B14F-4D97-AF65-F5344CB8AC3E}">
        <p14:creationId xmlns:p14="http://schemas.microsoft.com/office/powerpoint/2010/main" val="329777435"/>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634DB1-B9EC-4595-BAEA-B654E4DB9F2D}" type="datetimeFigureOut">
              <a:rPr lang="en-US" smtClean="0"/>
              <a:pPr/>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C0C853-1BDA-41F5-A4AC-92FEB7B78603}" type="slidenum">
              <a:rPr lang="en-US" smtClean="0"/>
              <a:pPr/>
              <a:t>‹#›</a:t>
            </a:fld>
            <a:endParaRPr lang="en-US"/>
          </a:p>
        </p:txBody>
      </p:sp>
    </p:spTree>
    <p:extLst>
      <p:ext uri="{BB962C8B-B14F-4D97-AF65-F5344CB8AC3E}">
        <p14:creationId xmlns:p14="http://schemas.microsoft.com/office/powerpoint/2010/main" val="3171647614"/>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634DB1-B9EC-4595-BAEA-B654E4DB9F2D}" type="datetimeFigureOut">
              <a:rPr lang="en-US" smtClean="0"/>
              <a:pPr/>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C0C853-1BDA-41F5-A4AC-92FEB7B78603}" type="slidenum">
              <a:rPr lang="en-US" smtClean="0"/>
              <a:pPr/>
              <a:t>‹#›</a:t>
            </a:fld>
            <a:endParaRPr lang="en-US"/>
          </a:p>
        </p:txBody>
      </p:sp>
    </p:spTree>
    <p:extLst>
      <p:ext uri="{BB962C8B-B14F-4D97-AF65-F5344CB8AC3E}">
        <p14:creationId xmlns:p14="http://schemas.microsoft.com/office/powerpoint/2010/main" val="4122271343"/>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34DB1-B9EC-4595-BAEA-B654E4DB9F2D}" type="datetimeFigureOut">
              <a:rPr lang="en-US" smtClean="0"/>
              <a:pPr/>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C0C853-1BDA-41F5-A4AC-92FEB7B78603}" type="slidenum">
              <a:rPr lang="en-US" smtClean="0"/>
              <a:pPr/>
              <a:t>‹#›</a:t>
            </a:fld>
            <a:endParaRPr lang="en-US"/>
          </a:p>
        </p:txBody>
      </p:sp>
    </p:spTree>
    <p:extLst>
      <p:ext uri="{BB962C8B-B14F-4D97-AF65-F5344CB8AC3E}">
        <p14:creationId xmlns:p14="http://schemas.microsoft.com/office/powerpoint/2010/main" val="2291128500"/>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634DB1-B9EC-4595-BAEA-B654E4DB9F2D}"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0C853-1BDA-41F5-A4AC-92FEB7B78603}" type="slidenum">
              <a:rPr lang="en-US" smtClean="0"/>
              <a:pPr/>
              <a:t>‹#›</a:t>
            </a:fld>
            <a:endParaRPr lang="en-US"/>
          </a:p>
        </p:txBody>
      </p:sp>
    </p:spTree>
    <p:extLst>
      <p:ext uri="{BB962C8B-B14F-4D97-AF65-F5344CB8AC3E}">
        <p14:creationId xmlns:p14="http://schemas.microsoft.com/office/powerpoint/2010/main" val="3273406699"/>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634DB1-B9EC-4595-BAEA-B654E4DB9F2D}"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0C853-1BDA-41F5-A4AC-92FEB7B78603}" type="slidenum">
              <a:rPr lang="en-US" smtClean="0"/>
              <a:pPr/>
              <a:t>‹#›</a:t>
            </a:fld>
            <a:endParaRPr lang="en-US"/>
          </a:p>
        </p:txBody>
      </p:sp>
    </p:spTree>
    <p:extLst>
      <p:ext uri="{BB962C8B-B14F-4D97-AF65-F5344CB8AC3E}">
        <p14:creationId xmlns:p14="http://schemas.microsoft.com/office/powerpoint/2010/main" val="3798718810"/>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34DB1-B9EC-4595-BAEA-B654E4DB9F2D}" type="datetimeFigureOut">
              <a:rPr lang="en-US" smtClean="0"/>
              <a:pPr/>
              <a:t>1/21/2015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0C853-1BDA-41F5-A4AC-92FEB7B78603}" type="slidenum">
              <a:rPr lang="en-US" smtClean="0"/>
              <a:pPr/>
              <a:t>‹#›</a:t>
            </a:fld>
            <a:endParaRPr lang="en-US"/>
          </a:p>
        </p:txBody>
      </p:sp>
    </p:spTree>
    <p:extLst>
      <p:ext uri="{BB962C8B-B14F-4D97-AF65-F5344CB8AC3E}">
        <p14:creationId xmlns:p14="http://schemas.microsoft.com/office/powerpoint/2010/main" val="25138417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push dir="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8.jp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4" y="235832"/>
            <a:ext cx="64008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descr="http://millenniumgreen.halesworth.net/uploads/images/Events/FOE_WEB_COL.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3105" t="15537" r="2120" b="55195"/>
          <a:stretch/>
        </p:blipFill>
        <p:spPr bwMode="auto">
          <a:xfrm>
            <a:off x="9341251" y="739692"/>
            <a:ext cx="945749" cy="9367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millenniumgreen.halesworth.net/uploads/images/Events/FOE_WEB_COL.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6928" t="16021" r="16971" b="54711"/>
          <a:stretch/>
        </p:blipFill>
        <p:spPr bwMode="auto">
          <a:xfrm>
            <a:off x="4240109" y="761951"/>
            <a:ext cx="1030637" cy="9367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millenniumgreen.halesworth.net/uploads/images/Events/FOE_WEB_COL.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3500" b="48000" l="49250" r="66250"/>
                    </a14:imgEffect>
                  </a14:imgLayer>
                </a14:imgProps>
              </a:ext>
              <a:ext uri="{28A0092B-C50C-407E-A947-70E740481C1C}">
                <a14:useLocalDpi xmlns:a14="http://schemas.microsoft.com/office/drawing/2010/main" val="0"/>
              </a:ext>
            </a:extLst>
          </a:blip>
          <a:srcRect l="51553" t="15698" r="33274" b="55034"/>
          <a:stretch/>
        </p:blipFill>
        <p:spPr bwMode="auto">
          <a:xfrm>
            <a:off x="3295973" y="739692"/>
            <a:ext cx="971227" cy="93670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522170" y="1984415"/>
            <a:ext cx="9075850" cy="8900935"/>
            <a:chOff x="-438901" y="-609600"/>
            <a:chExt cx="9075850" cy="8900935"/>
          </a:xfrm>
        </p:grpSpPr>
        <p:pic>
          <p:nvPicPr>
            <p:cNvPr id="4" name="Picture 6" descr="http://ohmygodd.com/wp-content/uploads/Go-Green-35-Forest.imdex2062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7001" y="-609600"/>
              <a:ext cx="5809213" cy="35187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ohmygodd.com/wp-content/uploads/Go-Green-35-Forest.imdex2062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flipV="1">
              <a:off x="1320451" y="4772631"/>
              <a:ext cx="5809213" cy="35187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ohmygodd.com/wp-content/uploads/Go-Green-35-Forest.imdex2062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H="1" flipV="1">
              <a:off x="-1519049" y="2229899"/>
              <a:ext cx="5679000" cy="35187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ohmygodd.com/wp-content/uploads/Go-Green-35-Forest.imdex2062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4056617" y="1951651"/>
              <a:ext cx="5641960" cy="35187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ohmygodd.com/wp-content/uploads/Go-Green-35-Forest.imdex20620.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681" t="60225" r="26527"/>
            <a:stretch/>
          </p:blipFill>
          <p:spPr bwMode="auto">
            <a:xfrm>
              <a:off x="2895600" y="2667000"/>
              <a:ext cx="2427790" cy="2362200"/>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Rectangle 28"/>
          <p:cNvSpPr/>
          <p:nvPr/>
        </p:nvSpPr>
        <p:spPr>
          <a:xfrm>
            <a:off x="-24902" y="892575"/>
            <a:ext cx="3430746" cy="630942"/>
          </a:xfrm>
          <a:prstGeom prst="rect">
            <a:avLst/>
          </a:prstGeom>
          <a:noFill/>
        </p:spPr>
        <p:txBody>
          <a:bodyPr wrap="none" lIns="91440" tIns="45720" rIns="91440" bIns="45720">
            <a:spAutoFit/>
          </a:bodyPr>
          <a:lstStyle/>
          <a:p>
            <a:pPr algn="ctr"/>
            <a:r>
              <a:rPr lang="en-US" sz="3500" dirty="0" smtClean="0">
                <a:ln w="12700">
                  <a:solidFill>
                    <a:schemeClr val="accent3">
                      <a:lumMod val="75000"/>
                    </a:schemeClr>
                  </a:solidFill>
                  <a:prstDash val="solid"/>
                </a:ln>
                <a:blipFill dpi="0" rotWithShape="1">
                  <a:blip r:embed="rId10">
                    <a:extLst>
                      <a:ext uri="{28A0092B-C50C-407E-A947-70E740481C1C}">
                        <a14:useLocalDpi xmlns:a14="http://schemas.microsoft.com/office/drawing/2010/main" val="0"/>
                      </a:ext>
                    </a:extLst>
                  </a:blip>
                  <a:srcRect/>
                  <a:stretch>
                    <a:fillRect/>
                  </a:stretch>
                </a:blipFill>
                <a:effectLst>
                  <a:glow rad="127000">
                    <a:schemeClr val="bg1"/>
                  </a:glow>
                </a:effectLst>
                <a:latin typeface="Forte" pitchFamily="66" charset="0"/>
              </a:rPr>
              <a:t>Biotechnology in</a:t>
            </a:r>
            <a:endParaRPr lang="en-US" sz="3500" cap="none" spc="0" dirty="0">
              <a:ln w="12700">
                <a:solidFill>
                  <a:schemeClr val="accent3">
                    <a:lumMod val="75000"/>
                  </a:schemeClr>
                </a:solidFill>
                <a:prstDash val="solid"/>
              </a:ln>
              <a:blipFill dpi="0" rotWithShape="1">
                <a:blip r:embed="rId10">
                  <a:extLst>
                    <a:ext uri="{28A0092B-C50C-407E-A947-70E740481C1C}">
                      <a14:useLocalDpi xmlns:a14="http://schemas.microsoft.com/office/drawing/2010/main" val="0"/>
                    </a:ext>
                  </a:extLst>
                </a:blip>
                <a:srcRect/>
                <a:stretch>
                  <a:fillRect/>
                </a:stretch>
              </a:blipFill>
              <a:effectLst>
                <a:glow rad="127000">
                  <a:schemeClr val="bg1"/>
                </a:glow>
              </a:effectLst>
              <a:latin typeface="Forte" pitchFamily="66" charset="0"/>
            </a:endParaRPr>
          </a:p>
        </p:txBody>
      </p:sp>
      <p:sp>
        <p:nvSpPr>
          <p:cNvPr id="26" name="Rectangle 25"/>
          <p:cNvSpPr/>
          <p:nvPr/>
        </p:nvSpPr>
        <p:spPr>
          <a:xfrm>
            <a:off x="4648200" y="5878233"/>
            <a:ext cx="4400565" cy="830997"/>
          </a:xfrm>
          <a:prstGeom prst="rect">
            <a:avLst/>
          </a:prstGeom>
          <a:noFill/>
        </p:spPr>
        <p:txBody>
          <a:bodyPr wrap="none" lIns="91440" tIns="45720" rIns="91440" bIns="45720">
            <a:spAutoFit/>
          </a:bodyPr>
          <a:lstStyle/>
          <a:p>
            <a:pPr algn="ctr"/>
            <a:r>
              <a:rPr lang="en-US" sz="2000" dirty="0" smtClean="0">
                <a:ln w="12700">
                  <a:solidFill>
                    <a:schemeClr val="accent3">
                      <a:lumMod val="75000"/>
                    </a:schemeClr>
                  </a:solidFill>
                  <a:prstDash val="solid"/>
                </a:ln>
                <a:blipFill dpi="0" rotWithShape="1">
                  <a:blip r:embed="rId10">
                    <a:extLst>
                      <a:ext uri="{28A0092B-C50C-407E-A947-70E740481C1C}">
                        <a14:useLocalDpi xmlns:a14="http://schemas.microsoft.com/office/drawing/2010/main" val="0"/>
                      </a:ext>
                    </a:extLst>
                  </a:blip>
                  <a:srcRect/>
                  <a:stretch>
                    <a:fillRect/>
                  </a:stretch>
                </a:blipFill>
                <a:effectLst>
                  <a:glow rad="127000">
                    <a:schemeClr val="bg1"/>
                  </a:glow>
                </a:effectLst>
                <a:latin typeface="Century Gothic" pitchFamily="34" charset="0"/>
              </a:rPr>
              <a:t>Prepared by:</a:t>
            </a:r>
          </a:p>
          <a:p>
            <a:pPr algn="ctr"/>
            <a:r>
              <a:rPr lang="en-US" sz="2800" cap="none" spc="0" dirty="0" err="1" smtClean="0">
                <a:ln w="12700">
                  <a:solidFill>
                    <a:schemeClr val="accent3">
                      <a:lumMod val="75000"/>
                    </a:schemeClr>
                  </a:solidFill>
                  <a:prstDash val="solid"/>
                </a:ln>
                <a:blipFill dpi="0" rotWithShape="1">
                  <a:blip r:embed="rId10">
                    <a:extLst>
                      <a:ext uri="{28A0092B-C50C-407E-A947-70E740481C1C}">
                        <a14:useLocalDpi xmlns:a14="http://schemas.microsoft.com/office/drawing/2010/main" val="0"/>
                      </a:ext>
                    </a:extLst>
                  </a:blip>
                  <a:srcRect/>
                  <a:stretch>
                    <a:fillRect/>
                  </a:stretch>
                </a:blipFill>
                <a:effectLst>
                  <a:glow rad="127000">
                    <a:schemeClr val="bg1"/>
                  </a:glow>
                </a:effectLst>
                <a:latin typeface="Century Gothic" pitchFamily="34" charset="0"/>
              </a:rPr>
              <a:t>Jomar</a:t>
            </a:r>
            <a:r>
              <a:rPr lang="en-US" sz="2800" cap="none" spc="0" dirty="0" smtClean="0">
                <a:ln w="12700">
                  <a:solidFill>
                    <a:schemeClr val="accent3">
                      <a:lumMod val="75000"/>
                    </a:schemeClr>
                  </a:solidFill>
                  <a:prstDash val="solid"/>
                </a:ln>
                <a:blipFill dpi="0" rotWithShape="1">
                  <a:blip r:embed="rId10">
                    <a:extLst>
                      <a:ext uri="{28A0092B-C50C-407E-A947-70E740481C1C}">
                        <a14:useLocalDpi xmlns:a14="http://schemas.microsoft.com/office/drawing/2010/main" val="0"/>
                      </a:ext>
                    </a:extLst>
                  </a:blip>
                  <a:srcRect/>
                  <a:stretch>
                    <a:fillRect/>
                  </a:stretch>
                </a:blipFill>
                <a:effectLst>
                  <a:glow rad="127000">
                    <a:schemeClr val="bg1"/>
                  </a:glow>
                </a:effectLst>
                <a:latin typeface="Century Gothic" pitchFamily="34" charset="0"/>
              </a:rPr>
              <a:t> Mercado </a:t>
            </a:r>
            <a:r>
              <a:rPr lang="en-US" sz="2800" cap="none" spc="0" dirty="0" err="1" smtClean="0">
                <a:ln w="12700">
                  <a:solidFill>
                    <a:schemeClr val="accent3">
                      <a:lumMod val="75000"/>
                    </a:schemeClr>
                  </a:solidFill>
                  <a:prstDash val="solid"/>
                </a:ln>
                <a:blipFill dpi="0" rotWithShape="1">
                  <a:blip r:embed="rId10">
                    <a:extLst>
                      <a:ext uri="{28A0092B-C50C-407E-A947-70E740481C1C}">
                        <a14:useLocalDpi xmlns:a14="http://schemas.microsoft.com/office/drawing/2010/main" val="0"/>
                      </a:ext>
                    </a:extLst>
                  </a:blip>
                  <a:srcRect/>
                  <a:stretch>
                    <a:fillRect/>
                  </a:stretch>
                </a:blipFill>
                <a:effectLst>
                  <a:glow rad="127000">
                    <a:schemeClr val="bg1"/>
                  </a:glow>
                </a:effectLst>
                <a:latin typeface="Century Gothic" pitchFamily="34" charset="0"/>
              </a:rPr>
              <a:t>Urbano</a:t>
            </a:r>
            <a:endParaRPr lang="en-US" sz="2800" cap="none" spc="0" dirty="0">
              <a:ln w="12700">
                <a:solidFill>
                  <a:schemeClr val="accent3">
                    <a:lumMod val="75000"/>
                  </a:schemeClr>
                </a:solidFill>
                <a:prstDash val="solid"/>
              </a:ln>
              <a:blipFill dpi="0" rotWithShape="1">
                <a:blip r:embed="rId10">
                  <a:extLst>
                    <a:ext uri="{28A0092B-C50C-407E-A947-70E740481C1C}">
                      <a14:useLocalDpi xmlns:a14="http://schemas.microsoft.com/office/drawing/2010/main" val="0"/>
                    </a:ext>
                  </a:extLst>
                </a:blip>
                <a:srcRect/>
                <a:stretch>
                  <a:fillRect/>
                </a:stretch>
              </a:blipFill>
              <a:effectLst>
                <a:glow rad="127000">
                  <a:schemeClr val="bg1"/>
                </a:glow>
              </a:effectLst>
              <a:latin typeface="Century Gothic" pitchFamily="34" charset="0"/>
            </a:endParaRPr>
          </a:p>
        </p:txBody>
      </p:sp>
    </p:spTree>
    <p:extLst>
      <p:ext uri="{BB962C8B-B14F-4D97-AF65-F5344CB8AC3E}">
        <p14:creationId xmlns:p14="http://schemas.microsoft.com/office/powerpoint/2010/main" val="541926420"/>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3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32000">
                                          <p:cBhvr additive="base">
                                            <p:cTn id="7" dur="1500" fill="hold"/>
                                            <p:tgtEl>
                                              <p:spTgt spid="12"/>
                                            </p:tgtEl>
                                            <p:attrNameLst>
                                              <p:attrName>ppt_x</p:attrName>
                                            </p:attrNameLst>
                                          </p:cBhvr>
                                          <p:tavLst>
                                            <p:tav tm="0">
                                              <p:val>
                                                <p:strVal val="#ppt_x"/>
                                              </p:val>
                                            </p:tav>
                                            <p:tav tm="100000">
                                              <p:val>
                                                <p:strVal val="#ppt_x"/>
                                              </p:val>
                                            </p:tav>
                                          </p:tavLst>
                                        </p:anim>
                                        <p:anim calcmode="lin" valueType="num" p14:bounceEnd="3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8" presetClass="emph" presetSubtype="0" repeatCount="indefinite" fill="hold" nodeType="withEffect">
                                      <p:stCondLst>
                                        <p:cond delay="0"/>
                                      </p:stCondLst>
                                      <p:childTnLst>
                                        <p:animRot by="21600000">
                                          <p:cBhvr>
                                            <p:cTn id="10" dur="5000" fill="hold"/>
                                            <p:tgtEl>
                                              <p:spTgt spid="12"/>
                                            </p:tgtEl>
                                            <p:attrNameLst>
                                              <p:attrName>r</p:attrName>
                                            </p:attrNameLst>
                                          </p:cBhvr>
                                        </p:animRot>
                                      </p:childTnLst>
                                    </p:cTn>
                                  </p:par>
                                  <p:par>
                                    <p:cTn id="11" presetID="10" presetClass="entr" presetSubtype="0" fill="hold" grpId="0" nodeType="withEffect">
                                      <p:stCondLst>
                                        <p:cond delay="50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500"/>
                                            <p:tgtEl>
                                              <p:spTgt spid="26"/>
                                            </p:tgtEl>
                                          </p:cBhvr>
                                        </p:animEffect>
                                      </p:childTnLst>
                                    </p:cTn>
                                  </p:par>
                                  <p:par>
                                    <p:cTn id="14" presetID="22" presetClass="entr" presetSubtype="8" fill="hold" nodeType="withEffect">
                                      <p:stCondLst>
                                        <p:cond delay="1500"/>
                                      </p:stCondLst>
                                      <p:childTnLst>
                                        <p:set>
                                          <p:cBhvr>
                                            <p:cTn id="15" dur="1" fill="hold">
                                              <p:stCondLst>
                                                <p:cond delay="0"/>
                                              </p:stCondLst>
                                            </p:cTn>
                                            <p:tgtEl>
                                              <p:spTgt spid="84994"/>
                                            </p:tgtEl>
                                            <p:attrNameLst>
                                              <p:attrName>style.visibility</p:attrName>
                                            </p:attrNameLst>
                                          </p:cBhvr>
                                          <p:to>
                                            <p:strVal val="visible"/>
                                          </p:to>
                                        </p:set>
                                        <p:animEffect transition="in" filter="wipe(left)">
                                          <p:cBhvr>
                                            <p:cTn id="16" dur="2000"/>
                                            <p:tgtEl>
                                              <p:spTgt spid="84994"/>
                                            </p:tgtEl>
                                          </p:cBhvr>
                                        </p:animEffect>
                                      </p:childTnLst>
                                    </p:cTn>
                                  </p:par>
                                  <p:par>
                                    <p:cTn id="17" presetID="35" presetClass="path" presetSubtype="0" accel="50000" decel="50000" fill="hold" nodeType="withEffect">
                                      <p:stCondLst>
                                        <p:cond delay="2000"/>
                                      </p:stCondLst>
                                      <p:childTnLst>
                                        <p:animMotion origin="layout" path="M -3.88889E-6 -4.44958E-6 L -0.44826 0.00162 " pathEditMode="relative" rAng="0" ptsTypes="AA">
                                          <p:cBhvr>
                                            <p:cTn id="18" dur="2000" fill="hold"/>
                                            <p:tgtEl>
                                              <p:spTgt spid="14"/>
                                            </p:tgtEl>
                                            <p:attrNameLst>
                                              <p:attrName>ppt_x</p:attrName>
                                              <p:attrName>ppt_y</p:attrName>
                                            </p:attrNameLst>
                                          </p:cBhvr>
                                          <p:rCtr x="-22413" y="69"/>
                                        </p:animMotion>
                                      </p:childTnLst>
                                    </p:cTn>
                                  </p:par>
                                  <p:par>
                                    <p:cTn id="19" presetID="22" presetClass="entr" presetSubtype="4" fill="hold" nodeType="withEffect">
                                      <p:stCondLst>
                                        <p:cond delay="275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par>
                                    <p:cTn id="22" presetID="8" presetClass="emph" presetSubtype="0" fill="hold" nodeType="withEffect" p14:presetBounceEnd="17000">
                                      <p:stCondLst>
                                        <p:cond delay="2000"/>
                                      </p:stCondLst>
                                      <p:childTnLst>
                                        <p:animRot by="-21600000" p14:bounceEnd="17000">
                                          <p:cBhvr>
                                            <p:cTn id="23" dur="2000" fill="hold"/>
                                            <p:tgtEl>
                                              <p:spTgt spid="14"/>
                                            </p:tgtEl>
                                            <p:attrNameLst>
                                              <p:attrName>r</p:attrName>
                                            </p:attrNameLst>
                                          </p:cBhvr>
                                        </p:animRot>
                                      </p:childTnLst>
                                    </p:cTn>
                                  </p:par>
                                  <p:par>
                                    <p:cTn id="24" presetID="26" presetClass="entr" presetSubtype="0" fill="hold" nodeType="withEffect">
                                      <p:stCondLst>
                                        <p:cond delay="200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80">
                                              <p:stCondLst>
                                                <p:cond delay="0"/>
                                              </p:stCondLst>
                                            </p:cTn>
                                            <p:tgtEl>
                                              <p:spTgt spid="16"/>
                                            </p:tgtEl>
                                          </p:cBhvr>
                                        </p:animEffect>
                                        <p:anim calcmode="lin" valueType="num">
                                          <p:cBhvr>
                                            <p:cTn id="2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2" dur="26">
                                              <p:stCondLst>
                                                <p:cond delay="650"/>
                                              </p:stCondLst>
                                            </p:cTn>
                                            <p:tgtEl>
                                              <p:spTgt spid="16"/>
                                            </p:tgtEl>
                                          </p:cBhvr>
                                          <p:to x="100000" y="60000"/>
                                        </p:animScale>
                                        <p:animScale>
                                          <p:cBhvr>
                                            <p:cTn id="33" dur="166" decel="50000">
                                              <p:stCondLst>
                                                <p:cond delay="676"/>
                                              </p:stCondLst>
                                            </p:cTn>
                                            <p:tgtEl>
                                              <p:spTgt spid="16"/>
                                            </p:tgtEl>
                                          </p:cBhvr>
                                          <p:to x="100000" y="100000"/>
                                        </p:animScale>
                                        <p:animScale>
                                          <p:cBhvr>
                                            <p:cTn id="34" dur="26">
                                              <p:stCondLst>
                                                <p:cond delay="1312"/>
                                              </p:stCondLst>
                                            </p:cTn>
                                            <p:tgtEl>
                                              <p:spTgt spid="16"/>
                                            </p:tgtEl>
                                          </p:cBhvr>
                                          <p:to x="100000" y="80000"/>
                                        </p:animScale>
                                        <p:animScale>
                                          <p:cBhvr>
                                            <p:cTn id="35" dur="166" decel="50000">
                                              <p:stCondLst>
                                                <p:cond delay="1338"/>
                                              </p:stCondLst>
                                            </p:cTn>
                                            <p:tgtEl>
                                              <p:spTgt spid="16"/>
                                            </p:tgtEl>
                                          </p:cBhvr>
                                          <p:to x="100000" y="100000"/>
                                        </p:animScale>
                                        <p:animScale>
                                          <p:cBhvr>
                                            <p:cTn id="36" dur="26">
                                              <p:stCondLst>
                                                <p:cond delay="1642"/>
                                              </p:stCondLst>
                                            </p:cTn>
                                            <p:tgtEl>
                                              <p:spTgt spid="16"/>
                                            </p:tgtEl>
                                          </p:cBhvr>
                                          <p:to x="100000" y="90000"/>
                                        </p:animScale>
                                        <p:animScale>
                                          <p:cBhvr>
                                            <p:cTn id="37" dur="166" decel="50000">
                                              <p:stCondLst>
                                                <p:cond delay="1668"/>
                                              </p:stCondLst>
                                            </p:cTn>
                                            <p:tgtEl>
                                              <p:spTgt spid="16"/>
                                            </p:tgtEl>
                                          </p:cBhvr>
                                          <p:to x="100000" y="100000"/>
                                        </p:animScale>
                                        <p:animScale>
                                          <p:cBhvr>
                                            <p:cTn id="38" dur="26">
                                              <p:stCondLst>
                                                <p:cond delay="1808"/>
                                              </p:stCondLst>
                                            </p:cTn>
                                            <p:tgtEl>
                                              <p:spTgt spid="16"/>
                                            </p:tgtEl>
                                          </p:cBhvr>
                                          <p:to x="100000" y="95000"/>
                                        </p:animScale>
                                        <p:animScale>
                                          <p:cBhvr>
                                            <p:cTn id="39" dur="166" decel="50000">
                                              <p:stCondLst>
                                                <p:cond delay="1834"/>
                                              </p:stCondLst>
                                            </p:cTn>
                                            <p:tgtEl>
                                              <p:spTgt spid="16"/>
                                            </p:tgtEl>
                                          </p:cBhvr>
                                          <p:to x="100000" y="100000"/>
                                        </p:animScale>
                                      </p:childTnLst>
                                    </p:cTn>
                                  </p:par>
                                  <p:par>
                                    <p:cTn id="40" presetID="10" presetClass="entr" presetSubtype="0" fill="hold" grpId="0" nodeType="withEffect">
                                      <p:stCondLst>
                                        <p:cond delay="50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ppt_x"/>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8" presetClass="emph" presetSubtype="0" repeatCount="indefinite" fill="hold" nodeType="withEffect">
                                      <p:stCondLst>
                                        <p:cond delay="0"/>
                                      </p:stCondLst>
                                      <p:childTnLst>
                                        <p:animRot by="21600000">
                                          <p:cBhvr>
                                            <p:cTn id="10" dur="5000" fill="hold"/>
                                            <p:tgtEl>
                                              <p:spTgt spid="12"/>
                                            </p:tgtEl>
                                            <p:attrNameLst>
                                              <p:attrName>r</p:attrName>
                                            </p:attrNameLst>
                                          </p:cBhvr>
                                        </p:animRot>
                                      </p:childTnLst>
                                    </p:cTn>
                                  </p:par>
                                  <p:par>
                                    <p:cTn id="11" presetID="10" presetClass="entr" presetSubtype="0" fill="hold" grpId="0" nodeType="withEffect">
                                      <p:stCondLst>
                                        <p:cond delay="50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500"/>
                                            <p:tgtEl>
                                              <p:spTgt spid="26"/>
                                            </p:tgtEl>
                                          </p:cBhvr>
                                        </p:animEffect>
                                      </p:childTnLst>
                                    </p:cTn>
                                  </p:par>
                                  <p:par>
                                    <p:cTn id="14" presetID="22" presetClass="entr" presetSubtype="8" fill="hold" nodeType="withEffect">
                                      <p:stCondLst>
                                        <p:cond delay="1500"/>
                                      </p:stCondLst>
                                      <p:childTnLst>
                                        <p:set>
                                          <p:cBhvr>
                                            <p:cTn id="15" dur="1" fill="hold">
                                              <p:stCondLst>
                                                <p:cond delay="0"/>
                                              </p:stCondLst>
                                            </p:cTn>
                                            <p:tgtEl>
                                              <p:spTgt spid="84994"/>
                                            </p:tgtEl>
                                            <p:attrNameLst>
                                              <p:attrName>style.visibility</p:attrName>
                                            </p:attrNameLst>
                                          </p:cBhvr>
                                          <p:to>
                                            <p:strVal val="visible"/>
                                          </p:to>
                                        </p:set>
                                        <p:animEffect transition="in" filter="wipe(left)">
                                          <p:cBhvr>
                                            <p:cTn id="16" dur="2000"/>
                                            <p:tgtEl>
                                              <p:spTgt spid="84994"/>
                                            </p:tgtEl>
                                          </p:cBhvr>
                                        </p:animEffect>
                                      </p:childTnLst>
                                    </p:cTn>
                                  </p:par>
                                  <p:par>
                                    <p:cTn id="17" presetID="35" presetClass="path" presetSubtype="0" accel="50000" decel="50000" fill="hold" nodeType="withEffect">
                                      <p:stCondLst>
                                        <p:cond delay="2000"/>
                                      </p:stCondLst>
                                      <p:childTnLst>
                                        <p:animMotion origin="layout" path="M -3.88889E-6 -4.44958E-6 L -0.44826 0.00162 " pathEditMode="relative" rAng="0" ptsTypes="AA">
                                          <p:cBhvr>
                                            <p:cTn id="18" dur="2000" fill="hold"/>
                                            <p:tgtEl>
                                              <p:spTgt spid="14"/>
                                            </p:tgtEl>
                                            <p:attrNameLst>
                                              <p:attrName>ppt_x</p:attrName>
                                              <p:attrName>ppt_y</p:attrName>
                                            </p:attrNameLst>
                                          </p:cBhvr>
                                          <p:rCtr x="-22413" y="69"/>
                                        </p:animMotion>
                                      </p:childTnLst>
                                    </p:cTn>
                                  </p:par>
                                  <p:par>
                                    <p:cTn id="19" presetID="22" presetClass="entr" presetSubtype="4" fill="hold" nodeType="withEffect">
                                      <p:stCondLst>
                                        <p:cond delay="275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par>
                                    <p:cTn id="22" presetID="8" presetClass="emph" presetSubtype="0" fill="hold" nodeType="withEffect">
                                      <p:stCondLst>
                                        <p:cond delay="2000"/>
                                      </p:stCondLst>
                                      <p:childTnLst>
                                        <p:animRot by="-21600000">
                                          <p:cBhvr>
                                            <p:cTn id="23" dur="2000" fill="hold"/>
                                            <p:tgtEl>
                                              <p:spTgt spid="14"/>
                                            </p:tgtEl>
                                            <p:attrNameLst>
                                              <p:attrName>r</p:attrName>
                                            </p:attrNameLst>
                                          </p:cBhvr>
                                        </p:animRot>
                                      </p:childTnLst>
                                    </p:cTn>
                                  </p:par>
                                  <p:par>
                                    <p:cTn id="24" presetID="26" presetClass="entr" presetSubtype="0" fill="hold" nodeType="withEffect">
                                      <p:stCondLst>
                                        <p:cond delay="200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80">
                                              <p:stCondLst>
                                                <p:cond delay="0"/>
                                              </p:stCondLst>
                                            </p:cTn>
                                            <p:tgtEl>
                                              <p:spTgt spid="16"/>
                                            </p:tgtEl>
                                          </p:cBhvr>
                                        </p:animEffect>
                                        <p:anim calcmode="lin" valueType="num">
                                          <p:cBhvr>
                                            <p:cTn id="2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2" dur="26">
                                              <p:stCondLst>
                                                <p:cond delay="650"/>
                                              </p:stCondLst>
                                            </p:cTn>
                                            <p:tgtEl>
                                              <p:spTgt spid="16"/>
                                            </p:tgtEl>
                                          </p:cBhvr>
                                          <p:to x="100000" y="60000"/>
                                        </p:animScale>
                                        <p:animScale>
                                          <p:cBhvr>
                                            <p:cTn id="33" dur="166" decel="50000">
                                              <p:stCondLst>
                                                <p:cond delay="676"/>
                                              </p:stCondLst>
                                            </p:cTn>
                                            <p:tgtEl>
                                              <p:spTgt spid="16"/>
                                            </p:tgtEl>
                                          </p:cBhvr>
                                          <p:to x="100000" y="100000"/>
                                        </p:animScale>
                                        <p:animScale>
                                          <p:cBhvr>
                                            <p:cTn id="34" dur="26">
                                              <p:stCondLst>
                                                <p:cond delay="1312"/>
                                              </p:stCondLst>
                                            </p:cTn>
                                            <p:tgtEl>
                                              <p:spTgt spid="16"/>
                                            </p:tgtEl>
                                          </p:cBhvr>
                                          <p:to x="100000" y="80000"/>
                                        </p:animScale>
                                        <p:animScale>
                                          <p:cBhvr>
                                            <p:cTn id="35" dur="166" decel="50000">
                                              <p:stCondLst>
                                                <p:cond delay="1338"/>
                                              </p:stCondLst>
                                            </p:cTn>
                                            <p:tgtEl>
                                              <p:spTgt spid="16"/>
                                            </p:tgtEl>
                                          </p:cBhvr>
                                          <p:to x="100000" y="100000"/>
                                        </p:animScale>
                                        <p:animScale>
                                          <p:cBhvr>
                                            <p:cTn id="36" dur="26">
                                              <p:stCondLst>
                                                <p:cond delay="1642"/>
                                              </p:stCondLst>
                                            </p:cTn>
                                            <p:tgtEl>
                                              <p:spTgt spid="16"/>
                                            </p:tgtEl>
                                          </p:cBhvr>
                                          <p:to x="100000" y="90000"/>
                                        </p:animScale>
                                        <p:animScale>
                                          <p:cBhvr>
                                            <p:cTn id="37" dur="166" decel="50000">
                                              <p:stCondLst>
                                                <p:cond delay="1668"/>
                                              </p:stCondLst>
                                            </p:cTn>
                                            <p:tgtEl>
                                              <p:spTgt spid="16"/>
                                            </p:tgtEl>
                                          </p:cBhvr>
                                          <p:to x="100000" y="100000"/>
                                        </p:animScale>
                                        <p:animScale>
                                          <p:cBhvr>
                                            <p:cTn id="38" dur="26">
                                              <p:stCondLst>
                                                <p:cond delay="1808"/>
                                              </p:stCondLst>
                                            </p:cTn>
                                            <p:tgtEl>
                                              <p:spTgt spid="16"/>
                                            </p:tgtEl>
                                          </p:cBhvr>
                                          <p:to x="100000" y="95000"/>
                                        </p:animScale>
                                        <p:animScale>
                                          <p:cBhvr>
                                            <p:cTn id="39" dur="166" decel="50000">
                                              <p:stCondLst>
                                                <p:cond delay="1834"/>
                                              </p:stCondLst>
                                            </p:cTn>
                                            <p:tgtEl>
                                              <p:spTgt spid="16"/>
                                            </p:tgtEl>
                                          </p:cBhvr>
                                          <p:to x="100000" y="100000"/>
                                        </p:animScale>
                                      </p:childTnLst>
                                    </p:cTn>
                                  </p:par>
                                  <p:par>
                                    <p:cTn id="40" presetID="10" presetClass="entr" presetSubtype="0" fill="hold" grpId="0" nodeType="withEffect">
                                      <p:stCondLst>
                                        <p:cond delay="50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6"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_low_poly_by_prusakov-d6ks4mp.jpg"/>
          <p:cNvPicPr>
            <a:picLocks noChangeAspect="1"/>
          </p:cNvPicPr>
          <p:nvPr/>
        </p:nvPicPr>
        <p:blipFill>
          <a:blip r:embed="rId2"/>
          <a:stretch>
            <a:fillRect/>
          </a:stretch>
        </p:blipFill>
        <p:spPr>
          <a:xfrm>
            <a:off x="0" y="0"/>
            <a:ext cx="9144000" cy="6858000"/>
          </a:xfrm>
          <a:prstGeom prst="rect">
            <a:avLst/>
          </a:prstGeom>
        </p:spPr>
      </p:pic>
      <p:pic>
        <p:nvPicPr>
          <p:cNvPr id="3" name="Picture 18" descr="sampler%20small"/>
          <p:cNvPicPr>
            <a:picLocks noChangeAspect="1" noChangeArrowheads="1"/>
          </p:cNvPicPr>
          <p:nvPr/>
        </p:nvPicPr>
        <p:blipFill>
          <a:blip r:embed="rId3"/>
          <a:srcRect/>
          <a:stretch>
            <a:fillRect/>
          </a:stretch>
        </p:blipFill>
        <p:spPr bwMode="auto">
          <a:xfrm>
            <a:off x="4876800" y="2833255"/>
            <a:ext cx="3962400" cy="3262745"/>
          </a:xfrm>
          <a:prstGeom prst="rect">
            <a:avLst/>
          </a:prstGeom>
          <a:ln>
            <a:noFill/>
          </a:ln>
          <a:effectLst>
            <a:outerShdw blurRad="292100" dist="139700" dir="2700000" algn="tl" rotWithShape="0">
              <a:srgbClr val="333333">
                <a:alpha val="65000"/>
              </a:srgbClr>
            </a:outerShdw>
          </a:effectLst>
        </p:spPr>
      </p:pic>
      <p:pic>
        <p:nvPicPr>
          <p:cNvPr id="4" name="Picture 16" descr="very%20small%20sampler"/>
          <p:cNvPicPr>
            <a:picLocks noChangeAspect="1" noChangeArrowheads="1"/>
          </p:cNvPicPr>
          <p:nvPr/>
        </p:nvPicPr>
        <p:blipFill>
          <a:blip r:embed="rId4"/>
          <a:srcRect/>
          <a:stretch>
            <a:fillRect/>
          </a:stretch>
        </p:blipFill>
        <p:spPr bwMode="auto">
          <a:xfrm>
            <a:off x="152400" y="2819400"/>
            <a:ext cx="4114800" cy="32766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57200" y="685800"/>
            <a:ext cx="10058400" cy="1477328"/>
          </a:xfrm>
          <a:prstGeom prst="rect">
            <a:avLst/>
          </a:prstGeom>
          <a:solidFill>
            <a:schemeClr val="accent6">
              <a:lumMod val="75000"/>
            </a:schemeClr>
          </a:solidFill>
          <a:ln>
            <a:solidFill>
              <a:schemeClr val="bg1"/>
            </a:solidFill>
          </a:ln>
        </p:spPr>
        <p:txBody>
          <a:bodyPr wrap="square" rtlCol="0">
            <a:spAutoFit/>
          </a:bodyPr>
          <a:lstStyle/>
          <a:p>
            <a:pPr algn="ctr"/>
            <a:r>
              <a:rPr lang="en-US" sz="4500" dirty="0" smtClean="0">
                <a:solidFill>
                  <a:schemeClr val="bg1"/>
                </a:solidFill>
                <a:latin typeface="Aharoni" pitchFamily="2" charset="-79"/>
                <a:cs typeface="Aharoni" pitchFamily="2" charset="-79"/>
              </a:rPr>
              <a:t>Example Of  A Biosensor For Detecting Toxins Of Plants</a:t>
            </a:r>
            <a:endParaRPr lang="en-US" sz="4500" dirty="0">
              <a:solidFill>
                <a:schemeClr val="bg1"/>
              </a:solidFill>
              <a:latin typeface="Aharoni" pitchFamily="2" charset="-79"/>
              <a:cs typeface="Aharoni" pitchFamily="2" charset="-79"/>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05000"/>
            <a:ext cx="9144000" cy="1708160"/>
          </a:xfrm>
          <a:prstGeom prst="rect">
            <a:avLst/>
          </a:prstGeom>
          <a:solidFill>
            <a:schemeClr val="bg1">
              <a:alpha val="50000"/>
            </a:schemeClr>
          </a:solidFill>
        </p:spPr>
        <p:txBody>
          <a:bodyPr wrap="square">
            <a:spAutoFit/>
          </a:bodyPr>
          <a:lstStyle/>
          <a:p>
            <a:pPr algn="just"/>
            <a:r>
              <a:rPr lang="en-US" sz="3500" b="1" dirty="0" err="1" smtClean="0">
                <a:ln>
                  <a:solidFill>
                    <a:schemeClr val="tx1"/>
                  </a:solidFill>
                </a:ln>
                <a:latin typeface="Century Gothic" pitchFamily="34" charset="0"/>
              </a:rPr>
              <a:t>Bioindicator</a:t>
            </a:r>
            <a:r>
              <a:rPr lang="en-US" sz="3500" b="1" dirty="0" smtClean="0">
                <a:latin typeface="Century Gothic" pitchFamily="34" charset="0"/>
              </a:rPr>
              <a:t> is a living organism that is used in estimation of the conditions of the environment.</a:t>
            </a:r>
            <a:endParaRPr lang="en-US" sz="3500" b="1" dirty="0">
              <a:latin typeface="Century Gothic" pitchFamily="34" charset="0"/>
            </a:endParaRPr>
          </a:p>
        </p:txBody>
      </p:sp>
      <p:sp>
        <p:nvSpPr>
          <p:cNvPr id="6" name="Rectangle 5"/>
          <p:cNvSpPr/>
          <p:nvPr/>
        </p:nvSpPr>
        <p:spPr>
          <a:xfrm>
            <a:off x="6927" y="3810000"/>
            <a:ext cx="9144000" cy="2862322"/>
          </a:xfrm>
          <a:prstGeom prst="rect">
            <a:avLst/>
          </a:prstGeom>
          <a:solidFill>
            <a:schemeClr val="bg1">
              <a:alpha val="50000"/>
            </a:schemeClr>
          </a:solidFill>
        </p:spPr>
        <p:txBody>
          <a:bodyPr wrap="square">
            <a:spAutoFit/>
          </a:bodyPr>
          <a:lstStyle/>
          <a:p>
            <a:pPr algn="just"/>
            <a:r>
              <a:rPr lang="en-US" sz="3500" b="1" dirty="0" smtClean="0">
                <a:ln>
                  <a:solidFill>
                    <a:schemeClr val="tx1"/>
                  </a:solidFill>
                </a:ln>
                <a:latin typeface="Century Gothic" pitchFamily="34" charset="0"/>
              </a:rPr>
              <a:t>Bioindication</a:t>
            </a:r>
            <a:r>
              <a:rPr lang="en-US" sz="3500" b="1" i="1" dirty="0" smtClean="0">
                <a:latin typeface="Century Gothic" pitchFamily="34" charset="0"/>
              </a:rPr>
              <a:t> </a:t>
            </a:r>
            <a:r>
              <a:rPr lang="en-US" sz="3500" b="1" dirty="0" smtClean="0">
                <a:latin typeface="Century Gothic" pitchFamily="34" charset="0"/>
              </a:rPr>
              <a:t>is</a:t>
            </a:r>
            <a:r>
              <a:rPr lang="ru-RU" sz="3500" b="1" dirty="0" smtClean="0">
                <a:latin typeface="Century Gothic" pitchFamily="34" charset="0"/>
              </a:rPr>
              <a:t> </a:t>
            </a:r>
            <a:r>
              <a:rPr lang="en-US" sz="3500" b="1" dirty="0" smtClean="0">
                <a:latin typeface="Century Gothic" pitchFamily="34" charset="0"/>
              </a:rPr>
              <a:t>a process of detection</a:t>
            </a:r>
            <a:r>
              <a:rPr lang="ru-RU" sz="3500" b="1" dirty="0" smtClean="0">
                <a:latin typeface="Century Gothic" pitchFamily="34" charset="0"/>
              </a:rPr>
              <a:t> </a:t>
            </a:r>
            <a:r>
              <a:rPr lang="en-US" sz="3500" b="1" dirty="0" smtClean="0">
                <a:latin typeface="Century Gothic" pitchFamily="34" charset="0"/>
              </a:rPr>
              <a:t>of ecologically significant natural and anthropogenic stresses on the basis of  organisms’ responses directly in the habitat.</a:t>
            </a:r>
          </a:p>
        </p:txBody>
      </p:sp>
      <p:sp>
        <p:nvSpPr>
          <p:cNvPr id="4" name="Rectangle 3"/>
          <p:cNvSpPr/>
          <p:nvPr/>
        </p:nvSpPr>
        <p:spPr>
          <a:xfrm>
            <a:off x="-228600" y="152400"/>
            <a:ext cx="9525000" cy="1323439"/>
          </a:xfrm>
          <a:prstGeom prst="rect">
            <a:avLst/>
          </a:prstGeom>
          <a:solidFill>
            <a:schemeClr val="accent6">
              <a:lumMod val="75000"/>
            </a:schemeClr>
          </a:solidFill>
          <a:ln>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8000" b="1" dirty="0" smtClean="0">
                <a:solidFill>
                  <a:schemeClr val="bg1"/>
                </a:solidFill>
                <a:latin typeface="Aharoni" pitchFamily="2" charset="-79"/>
                <a:ea typeface="Times New Roman" pitchFamily="18" charset="0"/>
                <a:cs typeface="Aharoni" pitchFamily="2" charset="-79"/>
              </a:rPr>
              <a:t>BIOINDICATORS</a:t>
            </a:r>
            <a:endParaRPr lang="en-US" sz="10000" b="1" dirty="0">
              <a:solidFill>
                <a:schemeClr val="bg1"/>
              </a:solidFill>
              <a:latin typeface="Aharoni" pitchFamily="2" charset="-79"/>
              <a:cs typeface="Aharoni" pitchFamily="2" charset="-79"/>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77876"/>
            <a:ext cx="5943600" cy="2308324"/>
          </a:xfrm>
          <a:prstGeom prst="rect">
            <a:avLst/>
          </a:prstGeom>
          <a:solidFill>
            <a:schemeClr val="bg1">
              <a:alpha val="50000"/>
            </a:schemeClr>
          </a:solid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600" b="1" i="1" dirty="0" smtClean="0">
                <a:latin typeface="Aharoni" pitchFamily="2" charset="-79"/>
                <a:cs typeface="Aharoni" pitchFamily="2" charset="-79"/>
              </a:rPr>
              <a:t>Pinus sylvestris </a:t>
            </a:r>
            <a:r>
              <a:rPr lang="en-US" sz="3600" b="1" dirty="0" smtClean="0">
                <a:latin typeface="Century Gothic" pitchFamily="34" charset="0"/>
              </a:rPr>
              <a:t>indicates atmosphere pollution. It indicates </a:t>
            </a:r>
            <a:r>
              <a:rPr lang="en-US" sz="3600" b="1" dirty="0" err="1">
                <a:latin typeface="Century Gothic" pitchFamily="34" charset="0"/>
              </a:rPr>
              <a:t>chlorosis</a:t>
            </a:r>
            <a:r>
              <a:rPr lang="ru-RU" sz="3600" b="1" dirty="0">
                <a:latin typeface="Century Gothic" pitchFamily="34" charset="0"/>
              </a:rPr>
              <a:t> </a:t>
            </a:r>
            <a:r>
              <a:rPr lang="en-US" sz="3600" b="1" dirty="0">
                <a:latin typeface="Century Gothic" pitchFamily="34" charset="0"/>
              </a:rPr>
              <a:t>- a</a:t>
            </a:r>
            <a:r>
              <a:rPr lang="ru-RU" sz="3600" b="1" dirty="0">
                <a:latin typeface="Century Gothic" pitchFamily="34" charset="0"/>
              </a:rPr>
              <a:t> </a:t>
            </a:r>
            <a:r>
              <a:rPr lang="en-US" sz="3600" b="1" dirty="0">
                <a:latin typeface="Century Gothic" pitchFamily="34" charset="0"/>
              </a:rPr>
              <a:t>destruction of </a:t>
            </a:r>
            <a:r>
              <a:rPr lang="en-US" sz="3600" b="1" dirty="0" smtClean="0">
                <a:latin typeface="Century Gothic" pitchFamily="34" charset="0"/>
              </a:rPr>
              <a:t>chlorophyll.</a:t>
            </a:r>
            <a:endParaRPr lang="ru-RU" sz="3600" b="1" dirty="0">
              <a:latin typeface="Century Gothic" pitchFamily="34" charset="0"/>
            </a:endParaRPr>
          </a:p>
        </p:txBody>
      </p:sp>
      <p:sp>
        <p:nvSpPr>
          <p:cNvPr id="7" name="TextBox 6"/>
          <p:cNvSpPr txBox="1"/>
          <p:nvPr/>
        </p:nvSpPr>
        <p:spPr>
          <a:xfrm>
            <a:off x="-228600" y="281226"/>
            <a:ext cx="9601200" cy="861774"/>
          </a:xfrm>
          <a:prstGeom prst="rect">
            <a:avLst/>
          </a:prstGeom>
          <a:solidFill>
            <a:schemeClr val="accent6">
              <a:lumMod val="75000"/>
            </a:schemeClr>
          </a:solidFill>
          <a:ln>
            <a:solidFill>
              <a:schemeClr val="bg1"/>
            </a:solidFill>
          </a:ln>
        </p:spPr>
        <p:txBody>
          <a:bodyPr wrap="square" rtlCol="0">
            <a:spAutoFit/>
          </a:bodyPr>
          <a:lstStyle/>
          <a:p>
            <a:r>
              <a:rPr lang="en-US" sz="5000" dirty="0" smtClean="0">
                <a:solidFill>
                  <a:schemeClr val="bg1"/>
                </a:solidFill>
                <a:latin typeface="Aharoni" pitchFamily="2" charset="-79"/>
                <a:cs typeface="Aharoni" pitchFamily="2" charset="-79"/>
              </a:rPr>
              <a:t>    EXAMPLES:</a:t>
            </a:r>
            <a:endParaRPr lang="en-US" sz="5000" dirty="0">
              <a:solidFill>
                <a:schemeClr val="bg1"/>
              </a:solidFill>
              <a:latin typeface="Aharoni" pitchFamily="2" charset="-79"/>
              <a:cs typeface="Aharoni" pitchFamily="2" charset="-79"/>
            </a:endParaRPr>
          </a:p>
        </p:txBody>
      </p:sp>
      <p:pic>
        <p:nvPicPr>
          <p:cNvPr id="4" name="Picture 11" descr="chlorosis"/>
          <p:cNvPicPr>
            <a:picLocks noChangeAspect="1" noChangeArrowheads="1"/>
          </p:cNvPicPr>
          <p:nvPr/>
        </p:nvPicPr>
        <p:blipFill>
          <a:blip r:embed="rId2"/>
          <a:srcRect/>
          <a:stretch>
            <a:fillRect/>
          </a:stretch>
        </p:blipFill>
        <p:spPr bwMode="auto">
          <a:xfrm>
            <a:off x="5943601" y="1561238"/>
            <a:ext cx="3172690" cy="2324962"/>
          </a:xfrm>
          <a:prstGeom prst="rect">
            <a:avLst/>
          </a:prstGeom>
          <a:noFill/>
          <a:ln w="50800" cmpd="dbl">
            <a:noFill/>
            <a:miter lim="800000"/>
            <a:headEnd/>
            <a:tailEnd/>
          </a:ln>
        </p:spPr>
      </p:pic>
      <p:sp>
        <p:nvSpPr>
          <p:cNvPr id="9" name="Rectangle 8"/>
          <p:cNvSpPr/>
          <p:nvPr/>
        </p:nvSpPr>
        <p:spPr>
          <a:xfrm>
            <a:off x="0" y="4424155"/>
            <a:ext cx="9144000" cy="1754326"/>
          </a:xfrm>
          <a:prstGeom prst="rect">
            <a:avLst/>
          </a:prstGeom>
          <a:solidFill>
            <a:schemeClr val="bg1">
              <a:alpha val="50000"/>
            </a:schemeClr>
          </a:solid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en-US" sz="3600" b="1" dirty="0" smtClean="0">
                <a:latin typeface="Century Gothic" pitchFamily="34" charset="0"/>
              </a:rPr>
              <a:t>The </a:t>
            </a:r>
            <a:r>
              <a:rPr lang="en-US" sz="3600" b="1" dirty="0">
                <a:latin typeface="Century Gothic" pitchFamily="34" charset="0"/>
              </a:rPr>
              <a:t>presence of frogs </a:t>
            </a:r>
            <a:r>
              <a:rPr lang="en-US" sz="3600" b="1" dirty="0" smtClean="0">
                <a:latin typeface="Century Gothic" pitchFamily="34" charset="0"/>
              </a:rPr>
              <a:t>may</a:t>
            </a:r>
          </a:p>
          <a:p>
            <a:pPr algn="r"/>
            <a:r>
              <a:rPr lang="en-US" sz="3600" b="1" dirty="0" smtClean="0">
                <a:latin typeface="Century Gothic" pitchFamily="34" charset="0"/>
              </a:rPr>
              <a:t>indicate </a:t>
            </a:r>
            <a:r>
              <a:rPr lang="en-US" sz="3600" b="1" dirty="0">
                <a:latin typeface="Century Gothic" pitchFamily="34" charset="0"/>
              </a:rPr>
              <a:t>a </a:t>
            </a:r>
            <a:r>
              <a:rPr lang="en-US" sz="3600" b="1" dirty="0" smtClean="0">
                <a:latin typeface="Century Gothic" pitchFamily="34" charset="0"/>
              </a:rPr>
              <a:t>clean</a:t>
            </a:r>
          </a:p>
          <a:p>
            <a:pPr algn="r"/>
            <a:r>
              <a:rPr lang="en-US" sz="3600" b="1" dirty="0" smtClean="0">
                <a:latin typeface="Century Gothic" pitchFamily="34" charset="0"/>
              </a:rPr>
              <a:t>wetland </a:t>
            </a:r>
            <a:r>
              <a:rPr lang="en-US" sz="3600" b="1" dirty="0">
                <a:latin typeface="Century Gothic" pitchFamily="34" charset="0"/>
              </a:rPr>
              <a:t>area.</a:t>
            </a:r>
            <a:endParaRPr lang="ru-RU" sz="3600" b="1" dirty="0">
              <a:latin typeface="Century Gothic" pitchFamily="34" charset="0"/>
            </a:endParaRPr>
          </a:p>
        </p:txBody>
      </p:sp>
      <p:pic>
        <p:nvPicPr>
          <p:cNvPr id="2050" name="Picture 2" descr="D:\Documents\EDTECH FINALS\bluecircle_amphibian.gif"/>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636" y="3744188"/>
            <a:ext cx="2915794" cy="2656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par>
                                <p:cTn id="21" presetID="22" presetClass="entr" presetSubtype="8"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wipe(left)">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950452"/>
            <a:ext cx="9144000" cy="2862322"/>
          </a:xfrm>
          <a:prstGeom prst="rect">
            <a:avLst/>
          </a:prstGeom>
          <a:solidFill>
            <a:schemeClr val="lt1">
              <a:alpha val="45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tx1"/>
                </a:solidFill>
                <a:latin typeface="Century Gothic" pitchFamily="34" charset="0"/>
              </a:rPr>
              <a:t>Any </a:t>
            </a:r>
            <a:r>
              <a:rPr lang="en-US" sz="3600" b="1" dirty="0">
                <a:solidFill>
                  <a:schemeClr val="tx1"/>
                </a:solidFill>
                <a:latin typeface="Century Gothic" pitchFamily="34" charset="0"/>
              </a:rPr>
              <a:t>process that uses microorganisms, fungi, green plants or their enzymes to return the natural environment altered by contaminants to its original condition. </a:t>
            </a:r>
          </a:p>
        </p:txBody>
      </p:sp>
      <p:sp>
        <p:nvSpPr>
          <p:cNvPr id="8" name="Rectangle 7"/>
          <p:cNvSpPr/>
          <p:nvPr/>
        </p:nvSpPr>
        <p:spPr>
          <a:xfrm>
            <a:off x="-457200" y="304800"/>
            <a:ext cx="9829800" cy="1323439"/>
          </a:xfrm>
          <a:prstGeom prst="rect">
            <a:avLst/>
          </a:prstGeom>
          <a:solidFill>
            <a:srgbClr val="00B050"/>
          </a:solidFill>
          <a:ln>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8000" b="1" dirty="0" smtClean="0">
                <a:solidFill>
                  <a:schemeClr val="bg1"/>
                </a:solidFill>
                <a:latin typeface="Aharoni" pitchFamily="2" charset="-79"/>
                <a:ea typeface="Times New Roman" pitchFamily="18" charset="0"/>
                <a:cs typeface="Aharoni" pitchFamily="2" charset="-79"/>
              </a:rPr>
              <a:t>BIOREMEDIATION</a:t>
            </a:r>
            <a:endParaRPr lang="en-US" sz="8000" b="1" dirty="0">
              <a:solidFill>
                <a:schemeClr val="bg1"/>
              </a:solidFill>
              <a:latin typeface="Aharoni" pitchFamily="2" charset="-79"/>
              <a:cs typeface="Aharoni" pitchFamily="2" charset="-79"/>
            </a:endParaRPr>
          </a:p>
        </p:txBody>
      </p:sp>
      <p:sp>
        <p:nvSpPr>
          <p:cNvPr id="4" name="TextBox 3"/>
          <p:cNvSpPr txBox="1"/>
          <p:nvPr/>
        </p:nvSpPr>
        <p:spPr>
          <a:xfrm>
            <a:off x="0" y="2286000"/>
            <a:ext cx="9144000" cy="1323439"/>
          </a:xfrm>
          <a:prstGeom prst="rect">
            <a:avLst/>
          </a:prstGeom>
          <a:solidFill>
            <a:schemeClr val="lt1">
              <a:alpha val="45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smtClean="0">
                <a:solidFill>
                  <a:schemeClr val="tx1"/>
                </a:solidFill>
                <a:latin typeface="Century Gothic" pitchFamily="34" charset="0"/>
              </a:rPr>
              <a:t>“BIO-” means Life.</a:t>
            </a:r>
          </a:p>
          <a:p>
            <a:pPr algn="ctr"/>
            <a:r>
              <a:rPr lang="en-US" sz="4000" b="1" dirty="0" smtClean="0">
                <a:solidFill>
                  <a:schemeClr val="tx1"/>
                </a:solidFill>
                <a:latin typeface="Century Gothic" pitchFamily="34" charset="0"/>
              </a:rPr>
              <a:t>“-REMEDIATION” means Fix or Cure.</a:t>
            </a:r>
            <a:endParaRPr lang="en-US" sz="4000" b="1" dirty="0">
              <a:solidFill>
                <a:schemeClr val="tx1"/>
              </a:solidFill>
              <a:latin typeface="Century Gothic" pitchFamily="34" charset="0"/>
            </a:endParaRPr>
          </a:p>
        </p:txBody>
      </p:sp>
    </p:spTree>
    <p:extLst>
      <p:ext uri="{BB962C8B-B14F-4D97-AF65-F5344CB8AC3E}">
        <p14:creationId xmlns:p14="http://schemas.microsoft.com/office/powerpoint/2010/main" val="1569768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 y="1981200"/>
            <a:ext cx="9182100" cy="3970318"/>
          </a:xfrm>
          <a:prstGeom prst="rect">
            <a:avLst/>
          </a:prstGeom>
          <a:solidFill>
            <a:schemeClr val="bg1">
              <a:alpha val="50000"/>
            </a:schemeClr>
          </a:solidFill>
          <a:ln>
            <a:noFill/>
          </a:ln>
        </p:spPr>
        <p:txBody>
          <a:bodyPr wrap="square">
            <a:spAutoFit/>
          </a:bodyPr>
          <a:lstStyle/>
          <a:p>
            <a:pPr marL="914400" lvl="1" indent="-457200">
              <a:buFont typeface="Arial" pitchFamily="34" charset="0"/>
              <a:buChar char="•"/>
            </a:pPr>
            <a:r>
              <a:rPr lang="en-US" sz="3600" b="1" dirty="0">
                <a:latin typeface="Century Gothic" pitchFamily="34" charset="0"/>
                <a:cs typeface="Aharoni" pitchFamily="2" charset="-79"/>
              </a:rPr>
              <a:t>To clean up oil spills by the addition of nitrate and/or sulfate fertilizers to facilitate the decomposition of crude oil by </a:t>
            </a:r>
            <a:r>
              <a:rPr lang="en-US" sz="3600" b="1" dirty="0" smtClean="0">
                <a:latin typeface="Century Gothic" pitchFamily="34" charset="0"/>
                <a:cs typeface="Aharoni" pitchFamily="2" charset="-79"/>
              </a:rPr>
              <a:t>bacteria.</a:t>
            </a:r>
          </a:p>
          <a:p>
            <a:pPr marL="914400" lvl="1" indent="-457200">
              <a:buFont typeface="Arial" pitchFamily="34" charset="0"/>
              <a:buChar char="•"/>
            </a:pPr>
            <a:r>
              <a:rPr lang="en-US" sz="3600" b="1" dirty="0">
                <a:latin typeface="Century Gothic" pitchFamily="34" charset="0"/>
                <a:cs typeface="Aharoni" pitchFamily="2" charset="-79"/>
              </a:rPr>
              <a:t>To attack specific soil contaminants, such as degradation of chlorinated hydrocarbons by bacteria</a:t>
            </a:r>
            <a:r>
              <a:rPr lang="en-US" sz="3600" b="1" dirty="0" smtClean="0">
                <a:latin typeface="Century Gothic" pitchFamily="34" charset="0"/>
                <a:cs typeface="Aharoni" pitchFamily="2" charset="-79"/>
              </a:rPr>
              <a:t>.</a:t>
            </a:r>
          </a:p>
        </p:txBody>
      </p:sp>
      <p:sp>
        <p:nvSpPr>
          <p:cNvPr id="2" name="Rectangle 1"/>
          <p:cNvSpPr/>
          <p:nvPr/>
        </p:nvSpPr>
        <p:spPr>
          <a:xfrm>
            <a:off x="-381000" y="304800"/>
            <a:ext cx="9829800" cy="830997"/>
          </a:xfrm>
          <a:prstGeom prst="rect">
            <a:avLst/>
          </a:prstGeom>
          <a:solidFill>
            <a:srgbClr val="00B050"/>
          </a:solidFill>
          <a:ln>
            <a:solidFill>
              <a:schemeClr val="bg1"/>
            </a:solidFill>
          </a:ln>
        </p:spPr>
        <p:txBody>
          <a:bodyPr wrap="square">
            <a:spAutoFit/>
          </a:bodyPr>
          <a:lstStyle/>
          <a:p>
            <a:pPr algn="ctr"/>
            <a:r>
              <a:rPr lang="en-US" sz="4800" b="1" dirty="0" smtClean="0">
                <a:solidFill>
                  <a:schemeClr val="bg1"/>
                </a:solidFill>
                <a:latin typeface="Aharoni" pitchFamily="2" charset="-79"/>
                <a:cs typeface="Aharoni" pitchFamily="2" charset="-79"/>
              </a:rPr>
              <a:t>Why Use Bioremediation?</a:t>
            </a:r>
            <a:endParaRPr lang="en-US" sz="4800" b="1"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val="11037126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left)">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oxic_waste_2.gif"/>
          <p:cNvPicPr>
            <a:picLocks noChangeAspect="1"/>
          </p:cNvPicPr>
          <p:nvPr/>
        </p:nvPicPr>
        <p:blipFill>
          <a:blip r:embed="rId2"/>
          <a:stretch>
            <a:fillRect/>
          </a:stretch>
        </p:blipFill>
        <p:spPr>
          <a:xfrm>
            <a:off x="3843338" y="4038599"/>
            <a:ext cx="5300663" cy="3228975"/>
          </a:xfrm>
          <a:prstGeom prst="rect">
            <a:avLst/>
          </a:prstGeom>
        </p:spPr>
      </p:pic>
      <p:sp>
        <p:nvSpPr>
          <p:cNvPr id="3" name="Rectangle 2"/>
          <p:cNvSpPr/>
          <p:nvPr/>
        </p:nvSpPr>
        <p:spPr>
          <a:xfrm>
            <a:off x="-38100" y="1447800"/>
            <a:ext cx="9182100" cy="2062103"/>
          </a:xfrm>
          <a:prstGeom prst="rect">
            <a:avLst/>
          </a:prstGeom>
          <a:solidFill>
            <a:schemeClr val="bg1">
              <a:alpha val="50000"/>
            </a:schemeClr>
          </a:solidFill>
          <a:ln>
            <a:noFill/>
          </a:ln>
        </p:spPr>
        <p:txBody>
          <a:bodyPr wrap="square">
            <a:spAutoFit/>
          </a:bodyPr>
          <a:lstStyle/>
          <a:p>
            <a:pPr marL="914400" lvl="1" indent="-457200">
              <a:buFont typeface="Arial" pitchFamily="34" charset="0"/>
              <a:buChar char="•"/>
            </a:pPr>
            <a:r>
              <a:rPr lang="en-US" sz="3200" b="1" dirty="0">
                <a:latin typeface="Century Gothic" pitchFamily="34" charset="0"/>
                <a:cs typeface="Aharoni" pitchFamily="2" charset="-79"/>
              </a:rPr>
              <a:t>When ships meet with an accident, a tremendous amount of oil is leaked into the water and is often washed </a:t>
            </a:r>
            <a:r>
              <a:rPr lang="en-US" sz="3200" b="1" dirty="0" smtClean="0">
                <a:latin typeface="Century Gothic" pitchFamily="34" charset="0"/>
                <a:cs typeface="Aharoni" pitchFamily="2" charset="-79"/>
              </a:rPr>
              <a:t>ashore. What </a:t>
            </a:r>
            <a:r>
              <a:rPr lang="en-US" sz="3200" b="1" dirty="0">
                <a:latin typeface="Century Gothic" pitchFamily="34" charset="0"/>
                <a:cs typeface="Aharoni" pitchFamily="2" charset="-79"/>
              </a:rPr>
              <a:t>would happen?</a:t>
            </a:r>
          </a:p>
        </p:txBody>
      </p:sp>
      <p:sp>
        <p:nvSpPr>
          <p:cNvPr id="2" name="Rectangle 1"/>
          <p:cNvSpPr/>
          <p:nvPr/>
        </p:nvSpPr>
        <p:spPr>
          <a:xfrm>
            <a:off x="-381000" y="304800"/>
            <a:ext cx="9829800" cy="830997"/>
          </a:xfrm>
          <a:prstGeom prst="rect">
            <a:avLst/>
          </a:prstGeom>
          <a:solidFill>
            <a:srgbClr val="00B050"/>
          </a:solidFill>
          <a:ln>
            <a:solidFill>
              <a:schemeClr val="bg1"/>
            </a:solidFill>
          </a:ln>
        </p:spPr>
        <p:txBody>
          <a:bodyPr wrap="square">
            <a:spAutoFit/>
          </a:bodyPr>
          <a:lstStyle/>
          <a:p>
            <a:r>
              <a:rPr lang="en-US" sz="4800" b="1" dirty="0" smtClean="0">
                <a:solidFill>
                  <a:schemeClr val="bg1"/>
                </a:solidFill>
                <a:latin typeface="Aharoni" pitchFamily="2" charset="-79"/>
                <a:cs typeface="Aharoni" pitchFamily="2" charset="-79"/>
              </a:rPr>
              <a:t>	Example: </a:t>
            </a:r>
            <a:r>
              <a:rPr lang="en-US" sz="4800" b="1" dirty="0" err="1" smtClean="0">
                <a:solidFill>
                  <a:schemeClr val="bg1"/>
                </a:solidFill>
                <a:latin typeface="Aharoni" pitchFamily="2" charset="-79"/>
                <a:cs typeface="Aharoni" pitchFamily="2" charset="-79"/>
              </a:rPr>
              <a:t>Oleophilic</a:t>
            </a:r>
            <a:r>
              <a:rPr lang="en-US" sz="4800" b="1" dirty="0" smtClean="0">
                <a:solidFill>
                  <a:schemeClr val="bg1"/>
                </a:solidFill>
                <a:latin typeface="Aharoni" pitchFamily="2" charset="-79"/>
                <a:cs typeface="Aharoni" pitchFamily="2" charset="-79"/>
              </a:rPr>
              <a:t> Bacteria</a:t>
            </a:r>
            <a:endParaRPr lang="en-US" sz="4800" b="1" dirty="0">
              <a:solidFill>
                <a:schemeClr val="bg1"/>
              </a:solidFill>
              <a:latin typeface="Aharoni" pitchFamily="2" charset="-79"/>
              <a:cs typeface="Aharoni" pitchFamily="2" charset="-79"/>
            </a:endParaRPr>
          </a:p>
        </p:txBody>
      </p:sp>
      <p:sp>
        <p:nvSpPr>
          <p:cNvPr id="4" name="Rectangle 3"/>
          <p:cNvSpPr/>
          <p:nvPr/>
        </p:nvSpPr>
        <p:spPr>
          <a:xfrm>
            <a:off x="-38099" y="4038600"/>
            <a:ext cx="9182100" cy="2062103"/>
          </a:xfrm>
          <a:prstGeom prst="rect">
            <a:avLst/>
          </a:prstGeom>
          <a:solidFill>
            <a:schemeClr val="bg1">
              <a:alpha val="50000"/>
            </a:schemeClr>
          </a:solidFill>
          <a:ln>
            <a:noFill/>
          </a:ln>
        </p:spPr>
        <p:txBody>
          <a:bodyPr wrap="square">
            <a:spAutoFit/>
          </a:bodyPr>
          <a:lstStyle/>
          <a:p>
            <a:pPr marL="914400" lvl="1" indent="-457200">
              <a:buFont typeface="Arial" pitchFamily="34" charset="0"/>
              <a:buChar char="•"/>
            </a:pPr>
            <a:r>
              <a:rPr lang="en-US" sz="3200" b="1" dirty="0">
                <a:latin typeface="Century Gothic" pitchFamily="34" charset="0"/>
                <a:cs typeface="Aharoni" pitchFamily="2" charset="-79"/>
              </a:rPr>
              <a:t>But.. Researchers developed an oil consuming bacteria (</a:t>
            </a:r>
            <a:r>
              <a:rPr lang="en-US" sz="3200" b="1" dirty="0" err="1">
                <a:latin typeface="Century Gothic" pitchFamily="34" charset="0"/>
                <a:cs typeface="Aharoni" pitchFamily="2" charset="-79"/>
              </a:rPr>
              <a:t>oleophilic</a:t>
            </a:r>
            <a:r>
              <a:rPr lang="en-US" sz="3200" b="1" dirty="0">
                <a:latin typeface="Century Gothic" pitchFamily="34" charset="0"/>
                <a:cs typeface="Aharoni" pitchFamily="2" charset="-79"/>
              </a:rPr>
              <a:t>). They consume and dissolve the heavy stick oil that clogs up beaches </a:t>
            </a:r>
            <a:r>
              <a:rPr lang="en-US" sz="3200" b="1" dirty="0" smtClean="0">
                <a:latin typeface="Century Gothic" pitchFamily="34" charset="0"/>
                <a:cs typeface="Aharoni" pitchFamily="2" charset="-79"/>
              </a:rPr>
              <a:t>after oil </a:t>
            </a:r>
            <a:r>
              <a:rPr lang="en-US" sz="3200" b="1" dirty="0">
                <a:latin typeface="Century Gothic" pitchFamily="34" charset="0"/>
                <a:cs typeface="Aharoni" pitchFamily="2" charset="-79"/>
              </a:rPr>
              <a:t>spill.</a:t>
            </a:r>
          </a:p>
        </p:txBody>
      </p:sp>
    </p:spTree>
    <p:extLst>
      <p:ext uri="{BB962C8B-B14F-4D97-AF65-F5344CB8AC3E}">
        <p14:creationId xmlns:p14="http://schemas.microsoft.com/office/powerpoint/2010/main" val="20070439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782907"/>
            <a:ext cx="9144000" cy="1200329"/>
          </a:xfrm>
          <a:prstGeom prst="rect">
            <a:avLst/>
          </a:prstGeom>
          <a:solidFill>
            <a:schemeClr val="lt1">
              <a:alpha val="45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a:solidFill>
                  <a:schemeClr val="tx1"/>
                </a:solidFill>
                <a:latin typeface="Century Gothic" pitchFamily="34" charset="0"/>
              </a:rPr>
              <a:t>It is the process of decontaminating or stabilizing polluted area using </a:t>
            </a:r>
            <a:r>
              <a:rPr lang="en-US" sz="3600" b="1" dirty="0" smtClean="0">
                <a:solidFill>
                  <a:schemeClr val="tx1"/>
                </a:solidFill>
                <a:latin typeface="Century Gothic" pitchFamily="34" charset="0"/>
              </a:rPr>
              <a:t>plants.</a:t>
            </a:r>
            <a:endParaRPr lang="en-US" sz="3600" b="1" dirty="0">
              <a:solidFill>
                <a:schemeClr val="tx1"/>
              </a:solidFill>
              <a:latin typeface="Century Gothic" pitchFamily="34" charset="0"/>
            </a:endParaRPr>
          </a:p>
        </p:txBody>
      </p:sp>
      <p:sp>
        <p:nvSpPr>
          <p:cNvPr id="8" name="Rectangle 7"/>
          <p:cNvSpPr/>
          <p:nvPr/>
        </p:nvSpPr>
        <p:spPr>
          <a:xfrm>
            <a:off x="-342900" y="304800"/>
            <a:ext cx="9829800" cy="1200329"/>
          </a:xfrm>
          <a:prstGeom prst="rect">
            <a:avLst/>
          </a:prstGeom>
          <a:solidFill>
            <a:srgbClr val="00B050"/>
          </a:solidFill>
          <a:ln>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7000" b="1" dirty="0" smtClean="0">
                <a:solidFill>
                  <a:schemeClr val="bg1"/>
                </a:solidFill>
                <a:latin typeface="Aharoni" pitchFamily="2" charset="-79"/>
                <a:ea typeface="Times New Roman" pitchFamily="18" charset="0"/>
                <a:cs typeface="Aharoni" pitchFamily="2" charset="-79"/>
              </a:rPr>
              <a:t>PHYTOREMEDIATION</a:t>
            </a:r>
            <a:endParaRPr lang="en-US" sz="7000" b="1" dirty="0">
              <a:solidFill>
                <a:schemeClr val="bg1"/>
              </a:solidFill>
              <a:latin typeface="Aharoni" pitchFamily="2" charset="-79"/>
              <a:cs typeface="Aharoni" pitchFamily="2" charset="-79"/>
            </a:endParaRPr>
          </a:p>
        </p:txBody>
      </p:sp>
      <p:sp>
        <p:nvSpPr>
          <p:cNvPr id="6" name="TextBox 5"/>
          <p:cNvSpPr txBox="1"/>
          <p:nvPr/>
        </p:nvSpPr>
        <p:spPr>
          <a:xfrm>
            <a:off x="0" y="4267200"/>
            <a:ext cx="9144000" cy="2246769"/>
          </a:xfrm>
          <a:prstGeom prst="rect">
            <a:avLst/>
          </a:prstGeom>
          <a:solidFill>
            <a:schemeClr val="lt1">
              <a:alpha val="45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latin typeface="Century Gothic" pitchFamily="34" charset="0"/>
              </a:rPr>
              <a:t>Plants absorb complex materials such as heavy metals, solvents, hydrocarbons, pesticides, radioactive materials, explosives, nitrates, crude oil, runoff from landfills, and organic pollution that could burden surface </a:t>
            </a:r>
            <a:r>
              <a:rPr lang="en-US" sz="2800" b="1" dirty="0" smtClean="0">
                <a:latin typeface="Century Gothic" pitchFamily="34" charset="0"/>
              </a:rPr>
              <a:t>waters</a:t>
            </a:r>
            <a:endParaRPr lang="en-US" sz="2800" b="1" dirty="0">
              <a:latin typeface="Century Gothic" pitchFamily="34" charset="0"/>
            </a:endParaRPr>
          </a:p>
        </p:txBody>
      </p:sp>
      <p:sp>
        <p:nvSpPr>
          <p:cNvPr id="7" name="TextBox 6"/>
          <p:cNvSpPr txBox="1"/>
          <p:nvPr/>
        </p:nvSpPr>
        <p:spPr>
          <a:xfrm>
            <a:off x="0" y="1828800"/>
            <a:ext cx="9144000" cy="954107"/>
          </a:xfrm>
          <a:prstGeom prst="rect">
            <a:avLst/>
          </a:prstGeom>
          <a:solidFill>
            <a:schemeClr val="lt1">
              <a:alpha val="45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solidFill>
                  <a:schemeClr val="tx1"/>
                </a:solidFill>
                <a:latin typeface="Century Gothic" pitchFamily="34" charset="0"/>
              </a:rPr>
              <a:t>“PHYTO-” means Plants.</a:t>
            </a:r>
          </a:p>
          <a:p>
            <a:pPr algn="ctr"/>
            <a:r>
              <a:rPr lang="en-US" sz="2800" b="1" dirty="0" smtClean="0">
                <a:solidFill>
                  <a:schemeClr val="tx1"/>
                </a:solidFill>
                <a:latin typeface="Century Gothic" pitchFamily="34" charset="0"/>
              </a:rPr>
              <a:t>“-REMEDIATION” means Fix or Cure.</a:t>
            </a:r>
            <a:endParaRPr lang="en-US" sz="2800" b="1" dirty="0">
              <a:solidFill>
                <a:schemeClr val="tx1"/>
              </a:solidFill>
              <a:latin typeface="Century Gothic" pitchFamily="34" charset="0"/>
            </a:endParaRPr>
          </a:p>
        </p:txBody>
      </p:sp>
    </p:spTree>
    <p:extLst>
      <p:ext uri="{BB962C8B-B14F-4D97-AF65-F5344CB8AC3E}">
        <p14:creationId xmlns:p14="http://schemas.microsoft.com/office/powerpoint/2010/main" val="35840531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oxic_waste_2.gif"/>
          <p:cNvPicPr>
            <a:picLocks noChangeAspect="1"/>
          </p:cNvPicPr>
          <p:nvPr/>
        </p:nvPicPr>
        <p:blipFill>
          <a:blip r:embed="rId2"/>
          <a:stretch>
            <a:fillRect/>
          </a:stretch>
        </p:blipFill>
        <p:spPr>
          <a:xfrm>
            <a:off x="3843338" y="4038599"/>
            <a:ext cx="5300663" cy="3228975"/>
          </a:xfrm>
          <a:prstGeom prst="rect">
            <a:avLst/>
          </a:prstGeom>
        </p:spPr>
      </p:pic>
      <p:sp>
        <p:nvSpPr>
          <p:cNvPr id="3" name="Rectangle 2"/>
          <p:cNvSpPr/>
          <p:nvPr/>
        </p:nvSpPr>
        <p:spPr>
          <a:xfrm>
            <a:off x="0" y="1981200"/>
            <a:ext cx="9182100" cy="4524315"/>
          </a:xfrm>
          <a:prstGeom prst="rect">
            <a:avLst/>
          </a:prstGeom>
          <a:solidFill>
            <a:schemeClr val="bg1">
              <a:alpha val="50000"/>
            </a:schemeClr>
          </a:solidFill>
          <a:ln>
            <a:noFill/>
          </a:ln>
        </p:spPr>
        <p:txBody>
          <a:bodyPr wrap="square">
            <a:spAutoFit/>
          </a:bodyPr>
          <a:lstStyle/>
          <a:p>
            <a:pPr marL="914400" lvl="1" indent="-457200">
              <a:buFont typeface="Arial" pitchFamily="34" charset="0"/>
              <a:buChar char="•"/>
            </a:pPr>
            <a:r>
              <a:rPr lang="en-US" sz="3600" b="1" dirty="0">
                <a:latin typeface="Century Gothic" pitchFamily="34" charset="0"/>
                <a:cs typeface="Aharoni" pitchFamily="2" charset="-79"/>
              </a:rPr>
              <a:t> It is carried out by </a:t>
            </a:r>
            <a:r>
              <a:rPr lang="en-US" sz="3600" b="1" dirty="0" err="1">
                <a:latin typeface="Century Gothic" pitchFamily="34" charset="0"/>
                <a:cs typeface="Aharoni" pitchFamily="2" charset="-79"/>
              </a:rPr>
              <a:t>Phytotech</a:t>
            </a:r>
            <a:r>
              <a:rPr lang="en-US" sz="3600" b="1" dirty="0">
                <a:latin typeface="Century Gothic" pitchFamily="34" charset="0"/>
                <a:cs typeface="Aharoni" pitchFamily="2" charset="-79"/>
              </a:rPr>
              <a:t>, a phytoremediation company in Monmouth Junction, N.J.</a:t>
            </a:r>
          </a:p>
          <a:p>
            <a:pPr marL="914400" lvl="1" indent="-457200">
              <a:buFont typeface="Arial" pitchFamily="34" charset="0"/>
              <a:buChar char="•"/>
            </a:pPr>
            <a:endParaRPr lang="en-US" sz="3600" b="1" dirty="0">
              <a:latin typeface="Century Gothic" pitchFamily="34" charset="0"/>
              <a:cs typeface="Aharoni" pitchFamily="2" charset="-79"/>
            </a:endParaRPr>
          </a:p>
          <a:p>
            <a:pPr marL="914400" lvl="1" indent="-457200">
              <a:buFont typeface="Arial" pitchFamily="34" charset="0"/>
              <a:buChar char="•"/>
            </a:pPr>
            <a:r>
              <a:rPr lang="en-US" sz="3600" b="1" dirty="0">
                <a:latin typeface="Century Gothic" pitchFamily="34" charset="0"/>
                <a:cs typeface="Aharoni" pitchFamily="2" charset="-79"/>
              </a:rPr>
              <a:t> Rafts with sunflowers growing on them float on a small pond at the Chernobyl nuclear accident site in the Ukraine. </a:t>
            </a:r>
          </a:p>
        </p:txBody>
      </p:sp>
      <p:sp>
        <p:nvSpPr>
          <p:cNvPr id="2" name="Rectangle 1"/>
          <p:cNvSpPr/>
          <p:nvPr/>
        </p:nvSpPr>
        <p:spPr>
          <a:xfrm>
            <a:off x="-381000" y="152400"/>
            <a:ext cx="9829800" cy="1569660"/>
          </a:xfrm>
          <a:prstGeom prst="rect">
            <a:avLst/>
          </a:prstGeom>
          <a:solidFill>
            <a:srgbClr val="00B050"/>
          </a:solidFill>
          <a:ln>
            <a:solidFill>
              <a:schemeClr val="bg1"/>
            </a:solidFill>
          </a:ln>
        </p:spPr>
        <p:txBody>
          <a:bodyPr wrap="square">
            <a:spAutoFit/>
          </a:bodyPr>
          <a:lstStyle/>
          <a:p>
            <a:r>
              <a:rPr lang="en-US" sz="4800" b="1" dirty="0">
                <a:solidFill>
                  <a:schemeClr val="bg1"/>
                </a:solidFill>
                <a:latin typeface="Aharoni" pitchFamily="2" charset="-79"/>
                <a:cs typeface="Aharoni" pitchFamily="2" charset="-79"/>
              </a:rPr>
              <a:t>	Example</a:t>
            </a:r>
            <a:r>
              <a:rPr lang="en-US" sz="4800" b="1" dirty="0" smtClean="0">
                <a:solidFill>
                  <a:schemeClr val="bg1"/>
                </a:solidFill>
                <a:latin typeface="Aharoni" pitchFamily="2" charset="-79"/>
                <a:cs typeface="Aharoni" pitchFamily="2" charset="-79"/>
              </a:rPr>
              <a:t>: Chernobyl 	Sunflower </a:t>
            </a:r>
            <a:r>
              <a:rPr lang="en-US" sz="4800" b="1" dirty="0">
                <a:solidFill>
                  <a:schemeClr val="bg1"/>
                </a:solidFill>
                <a:latin typeface="Aharoni" pitchFamily="2" charset="-79"/>
                <a:cs typeface="Aharoni" pitchFamily="2" charset="-79"/>
              </a:rPr>
              <a:t>Project - </a:t>
            </a:r>
            <a:r>
              <a:rPr lang="en-US" sz="4800" b="1" dirty="0" smtClean="0">
                <a:solidFill>
                  <a:schemeClr val="bg1"/>
                </a:solidFill>
                <a:latin typeface="Aharoni" pitchFamily="2" charset="-79"/>
                <a:cs typeface="Aharoni" pitchFamily="2" charset="-79"/>
              </a:rPr>
              <a:t>1994</a:t>
            </a:r>
            <a:endParaRPr lang="en-US" sz="4800" b="1"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val="355776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oxic_waste_2.gif"/>
          <p:cNvPicPr>
            <a:picLocks noChangeAspect="1"/>
          </p:cNvPicPr>
          <p:nvPr/>
        </p:nvPicPr>
        <p:blipFill>
          <a:blip r:embed="rId2"/>
          <a:stretch>
            <a:fillRect/>
          </a:stretch>
        </p:blipFill>
        <p:spPr>
          <a:xfrm>
            <a:off x="3843338" y="4038599"/>
            <a:ext cx="5300663" cy="3228975"/>
          </a:xfrm>
          <a:prstGeom prst="rect">
            <a:avLst/>
          </a:prstGeom>
        </p:spPr>
      </p:pic>
      <p:sp>
        <p:nvSpPr>
          <p:cNvPr id="3" name="Rectangle 2"/>
          <p:cNvSpPr/>
          <p:nvPr/>
        </p:nvSpPr>
        <p:spPr>
          <a:xfrm>
            <a:off x="0" y="2286000"/>
            <a:ext cx="9182100" cy="3970318"/>
          </a:xfrm>
          <a:prstGeom prst="rect">
            <a:avLst/>
          </a:prstGeom>
          <a:solidFill>
            <a:schemeClr val="bg1">
              <a:alpha val="50000"/>
            </a:schemeClr>
          </a:solidFill>
          <a:ln>
            <a:noFill/>
          </a:ln>
        </p:spPr>
        <p:txBody>
          <a:bodyPr wrap="square">
            <a:spAutoFit/>
          </a:bodyPr>
          <a:lstStyle/>
          <a:p>
            <a:pPr marL="914400" lvl="1" indent="-457200">
              <a:buFont typeface="Arial" pitchFamily="34" charset="0"/>
              <a:buChar char="•"/>
            </a:pPr>
            <a:r>
              <a:rPr lang="en-US" sz="3600" b="1" dirty="0">
                <a:latin typeface="Century Gothic" pitchFamily="34" charset="0"/>
                <a:cs typeface="Aharoni" pitchFamily="2" charset="-79"/>
              </a:rPr>
              <a:t> The roots dangle in the water to suck up the cesium 137 and strontium 90.</a:t>
            </a:r>
            <a:br>
              <a:rPr lang="en-US" sz="3600" b="1" dirty="0">
                <a:latin typeface="Century Gothic" pitchFamily="34" charset="0"/>
                <a:cs typeface="Aharoni" pitchFamily="2" charset="-79"/>
              </a:rPr>
            </a:br>
            <a:endParaRPr lang="en-US" sz="3600" b="1" dirty="0">
              <a:latin typeface="Century Gothic" pitchFamily="34" charset="0"/>
              <a:cs typeface="Aharoni" pitchFamily="2" charset="-79"/>
            </a:endParaRPr>
          </a:p>
          <a:p>
            <a:pPr marL="914400" lvl="1" indent="-457200">
              <a:buFont typeface="Arial" pitchFamily="34" charset="0"/>
              <a:buChar char="•"/>
            </a:pPr>
            <a:r>
              <a:rPr lang="en-US" sz="3600" b="1" dirty="0">
                <a:latin typeface="Century Gothic" pitchFamily="34" charset="0"/>
                <a:cs typeface="Aharoni" pitchFamily="2" charset="-79"/>
              </a:rPr>
              <a:t>This sunflower project is one of many international efforts at </a:t>
            </a:r>
            <a:r>
              <a:rPr lang="en-US" sz="3600" b="1" dirty="0" smtClean="0">
                <a:latin typeface="Century Gothic" pitchFamily="34" charset="0"/>
                <a:cs typeface="Aharoni" pitchFamily="2" charset="-79"/>
              </a:rPr>
              <a:t>phytoremediation.</a:t>
            </a:r>
            <a:endParaRPr lang="en-US" sz="3600" b="1" dirty="0">
              <a:latin typeface="Century Gothic" pitchFamily="34" charset="0"/>
              <a:cs typeface="Aharoni" pitchFamily="2" charset="-79"/>
            </a:endParaRPr>
          </a:p>
        </p:txBody>
      </p:sp>
      <p:sp>
        <p:nvSpPr>
          <p:cNvPr id="2" name="Rectangle 1"/>
          <p:cNvSpPr/>
          <p:nvPr/>
        </p:nvSpPr>
        <p:spPr>
          <a:xfrm>
            <a:off x="-381000" y="152400"/>
            <a:ext cx="9829800" cy="1569660"/>
          </a:xfrm>
          <a:prstGeom prst="rect">
            <a:avLst/>
          </a:prstGeom>
          <a:solidFill>
            <a:srgbClr val="00B050"/>
          </a:solidFill>
          <a:ln>
            <a:solidFill>
              <a:schemeClr val="bg1"/>
            </a:solidFill>
          </a:ln>
        </p:spPr>
        <p:txBody>
          <a:bodyPr wrap="square">
            <a:spAutoFit/>
          </a:bodyPr>
          <a:lstStyle/>
          <a:p>
            <a:r>
              <a:rPr lang="en-US" sz="4800" b="1" dirty="0">
                <a:solidFill>
                  <a:schemeClr val="bg1"/>
                </a:solidFill>
                <a:latin typeface="Aharoni" pitchFamily="2" charset="-79"/>
                <a:cs typeface="Aharoni" pitchFamily="2" charset="-79"/>
              </a:rPr>
              <a:t>	Example</a:t>
            </a:r>
            <a:r>
              <a:rPr lang="en-US" sz="4800" b="1" dirty="0" smtClean="0">
                <a:solidFill>
                  <a:schemeClr val="bg1"/>
                </a:solidFill>
                <a:latin typeface="Aharoni" pitchFamily="2" charset="-79"/>
                <a:cs typeface="Aharoni" pitchFamily="2" charset="-79"/>
              </a:rPr>
              <a:t>: Chernobyl 	Sunflower </a:t>
            </a:r>
            <a:r>
              <a:rPr lang="en-US" sz="4800" b="1" dirty="0">
                <a:solidFill>
                  <a:schemeClr val="bg1"/>
                </a:solidFill>
                <a:latin typeface="Aharoni" pitchFamily="2" charset="-79"/>
                <a:cs typeface="Aharoni" pitchFamily="2" charset="-79"/>
              </a:rPr>
              <a:t>Project - </a:t>
            </a:r>
            <a:r>
              <a:rPr lang="en-US" sz="4800" b="1" dirty="0" smtClean="0">
                <a:solidFill>
                  <a:schemeClr val="bg1"/>
                </a:solidFill>
                <a:latin typeface="Aharoni" pitchFamily="2" charset="-79"/>
                <a:cs typeface="Aharoni" pitchFamily="2" charset="-79"/>
              </a:rPr>
              <a:t>1994</a:t>
            </a:r>
            <a:endParaRPr lang="en-US" sz="4800" b="1"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val="27663814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76400"/>
            <a:ext cx="9182100" cy="4401205"/>
          </a:xfrm>
          <a:prstGeom prst="rect">
            <a:avLst/>
          </a:prstGeom>
          <a:solidFill>
            <a:schemeClr val="bg1">
              <a:alpha val="50000"/>
            </a:schemeClr>
          </a:solidFill>
          <a:ln>
            <a:noFill/>
          </a:ln>
        </p:spPr>
        <p:txBody>
          <a:bodyPr wrap="square">
            <a:spAutoFit/>
          </a:bodyPr>
          <a:lstStyle/>
          <a:p>
            <a:pPr marL="1200150" lvl="1" indent="-742950">
              <a:buFont typeface="+mj-lt"/>
              <a:buAutoNum type="arabicPeriod"/>
            </a:pPr>
            <a:r>
              <a:rPr lang="en-US" sz="4000" b="1" dirty="0" smtClean="0">
                <a:latin typeface="Century Gothic" pitchFamily="34" charset="0"/>
                <a:cs typeface="Aharoni" pitchFamily="2" charset="-79"/>
              </a:rPr>
              <a:t>Low cost</a:t>
            </a:r>
          </a:p>
          <a:p>
            <a:pPr marL="1200150" lvl="1" indent="-742950">
              <a:buFont typeface="+mj-lt"/>
              <a:buAutoNum type="arabicPeriod"/>
            </a:pPr>
            <a:r>
              <a:rPr lang="en-US" sz="4000" b="1" dirty="0" smtClean="0">
                <a:latin typeface="Century Gothic" pitchFamily="34" charset="0"/>
                <a:cs typeface="Aharoni" pitchFamily="2" charset="-79"/>
              </a:rPr>
              <a:t>Ability </a:t>
            </a:r>
            <a:r>
              <a:rPr lang="en-US" sz="4000" b="1" dirty="0">
                <a:latin typeface="Century Gothic" pitchFamily="34" charset="0"/>
                <a:cs typeface="Aharoni" pitchFamily="2" charset="-79"/>
              </a:rPr>
              <a:t>to harness natural </a:t>
            </a:r>
            <a:r>
              <a:rPr lang="en-US" sz="4000" b="1" dirty="0" smtClean="0">
                <a:latin typeface="Century Gothic" pitchFamily="34" charset="0"/>
                <a:cs typeface="Aharoni" pitchFamily="2" charset="-79"/>
              </a:rPr>
              <a:t>processes</a:t>
            </a:r>
          </a:p>
          <a:p>
            <a:pPr marL="1200150" lvl="1" indent="-742950">
              <a:buFont typeface="+mj-lt"/>
              <a:buAutoNum type="arabicPeriod"/>
            </a:pPr>
            <a:r>
              <a:rPr lang="en-US" sz="4000" b="1" dirty="0">
                <a:latin typeface="Century Gothic" pitchFamily="34" charset="0"/>
                <a:cs typeface="Aharoni" pitchFamily="2" charset="-79"/>
              </a:rPr>
              <a:t>Reduction of Environmental stress</a:t>
            </a:r>
          </a:p>
          <a:p>
            <a:pPr marL="1200150" lvl="1" indent="-742950">
              <a:buFont typeface="+mj-lt"/>
              <a:buAutoNum type="arabicPeriod"/>
            </a:pPr>
            <a:r>
              <a:rPr lang="en-US" sz="4000" b="1" dirty="0">
                <a:latin typeface="Century Gothic" pitchFamily="34" charset="0"/>
                <a:cs typeface="Aharoni" pitchFamily="2" charset="-79"/>
              </a:rPr>
              <a:t>Use of attractive </a:t>
            </a:r>
            <a:r>
              <a:rPr lang="en-US" sz="4000" b="1" dirty="0" smtClean="0">
                <a:latin typeface="Century Gothic" pitchFamily="34" charset="0"/>
                <a:cs typeface="Aharoni" pitchFamily="2" charset="-79"/>
              </a:rPr>
              <a:t>plants</a:t>
            </a:r>
          </a:p>
          <a:p>
            <a:pPr marL="1200150" lvl="1" indent="-742950">
              <a:buFont typeface="+mj-lt"/>
              <a:buAutoNum type="arabicPeriod"/>
            </a:pPr>
            <a:endParaRPr lang="en-US" sz="4000" b="1" dirty="0">
              <a:latin typeface="Century Gothic" pitchFamily="34" charset="0"/>
              <a:cs typeface="Aharoni" pitchFamily="2" charset="-79"/>
            </a:endParaRPr>
          </a:p>
        </p:txBody>
      </p:sp>
      <p:sp>
        <p:nvSpPr>
          <p:cNvPr id="2" name="Rectangle 1"/>
          <p:cNvSpPr/>
          <p:nvPr/>
        </p:nvSpPr>
        <p:spPr>
          <a:xfrm>
            <a:off x="0" y="152400"/>
            <a:ext cx="9144000" cy="830997"/>
          </a:xfrm>
          <a:prstGeom prst="rect">
            <a:avLst/>
          </a:prstGeom>
          <a:solidFill>
            <a:srgbClr val="00B050"/>
          </a:solidFill>
          <a:ln>
            <a:solidFill>
              <a:schemeClr val="bg1"/>
            </a:solidFill>
          </a:ln>
        </p:spPr>
        <p:txBody>
          <a:bodyPr wrap="square">
            <a:spAutoFit/>
          </a:bodyPr>
          <a:lstStyle/>
          <a:p>
            <a:r>
              <a:rPr lang="en-US" sz="4800" b="1" dirty="0" smtClean="0">
                <a:solidFill>
                  <a:schemeClr val="bg1"/>
                </a:solidFill>
                <a:latin typeface="Aharoni" pitchFamily="2" charset="-79"/>
                <a:cs typeface="Aharoni" pitchFamily="2" charset="-79"/>
              </a:rPr>
              <a:t>ADVANTAGES:</a:t>
            </a:r>
            <a:endParaRPr lang="en-US" sz="4800" b="1"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val="1131332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t_ecology01_am_22_powerpoint_templates_title_slide.jpg"/>
          <p:cNvPicPr>
            <a:picLocks noChangeAspect="1"/>
          </p:cNvPicPr>
          <p:nvPr/>
        </p:nvPicPr>
        <p:blipFill rotWithShape="1">
          <a:blip r:embed="rId2"/>
          <a:srcRect t="63068" b="3551"/>
          <a:stretch/>
        </p:blipFill>
        <p:spPr>
          <a:xfrm>
            <a:off x="0" y="0"/>
            <a:ext cx="9144000" cy="1953492"/>
          </a:xfrm>
          <a:prstGeom prst="rect">
            <a:avLst/>
          </a:prstGeom>
        </p:spPr>
      </p:pic>
      <p:sp>
        <p:nvSpPr>
          <p:cNvPr id="3073" name="Rectangle 1"/>
          <p:cNvSpPr>
            <a:spLocks noChangeArrowheads="1"/>
          </p:cNvSpPr>
          <p:nvPr/>
        </p:nvSpPr>
        <p:spPr bwMode="auto">
          <a:xfrm>
            <a:off x="34636" y="2971800"/>
            <a:ext cx="9144000" cy="3170099"/>
          </a:xfrm>
          <a:prstGeom prst="rect">
            <a:avLst/>
          </a:prstGeom>
          <a:solidFill>
            <a:schemeClr val="bg1">
              <a:alpha val="45000"/>
            </a:schemeClr>
          </a:solidFill>
          <a:ln>
            <a:noFill/>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0"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A branch of science concerned with the interrelationship of organisms and their environments.</a:t>
            </a:r>
            <a:endParaRPr kumimoji="0" lang="en-US" sz="5000" b="1" i="0" u="none" strike="noStrike" cap="none" normalizeH="0" baseline="0" dirty="0" smtClean="0">
              <a:ln>
                <a:noFill/>
              </a:ln>
              <a:solidFill>
                <a:schemeClr val="tx1"/>
              </a:solidFill>
              <a:effectLst/>
              <a:latin typeface="Century Gothic" pitchFamily="34" charset="0"/>
              <a:cs typeface="Arial"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073"/>
                                        </p:tgtEl>
                                        <p:attrNameLst>
                                          <p:attrName>style.visibility</p:attrName>
                                        </p:attrNameLst>
                                      </p:cBhvr>
                                      <p:to>
                                        <p:strVal val="visible"/>
                                      </p:to>
                                    </p:set>
                                    <p:animEffect transition="in" filter="wipe(up)">
                                      <p:cBhvr>
                                        <p:cTn id="14" dur="5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 y="2133600"/>
            <a:ext cx="9182100" cy="3046988"/>
          </a:xfrm>
          <a:prstGeom prst="rect">
            <a:avLst/>
          </a:prstGeom>
          <a:solidFill>
            <a:schemeClr val="bg1">
              <a:alpha val="50000"/>
            </a:schemeClr>
          </a:solidFill>
          <a:ln>
            <a:noFill/>
          </a:ln>
        </p:spPr>
        <p:txBody>
          <a:bodyPr wrap="square">
            <a:spAutoFit/>
          </a:bodyPr>
          <a:lstStyle/>
          <a:p>
            <a:pPr marL="1200150" lvl="1" indent="-742950">
              <a:buFont typeface="+mj-lt"/>
              <a:buAutoNum type="arabicPeriod"/>
            </a:pPr>
            <a:r>
              <a:rPr lang="en-US" sz="4800" b="1" dirty="0" smtClean="0">
                <a:latin typeface="Century Gothic" pitchFamily="34" charset="0"/>
                <a:cs typeface="Aharoni" pitchFamily="2" charset="-79"/>
              </a:rPr>
              <a:t>Time</a:t>
            </a:r>
          </a:p>
          <a:p>
            <a:pPr marL="1200150" lvl="1" indent="-742950">
              <a:buFont typeface="+mj-lt"/>
              <a:buAutoNum type="arabicPeriod"/>
            </a:pPr>
            <a:r>
              <a:rPr lang="en-US" sz="4800" b="1" dirty="0">
                <a:latin typeface="Century Gothic" pitchFamily="34" charset="0"/>
                <a:cs typeface="Aharoni" pitchFamily="2" charset="-79"/>
              </a:rPr>
              <a:t>Inapplicability to certain contamination situations</a:t>
            </a:r>
          </a:p>
          <a:p>
            <a:pPr marL="1200150" lvl="1" indent="-742950">
              <a:buFont typeface="+mj-lt"/>
              <a:buAutoNum type="arabicPeriod"/>
            </a:pPr>
            <a:r>
              <a:rPr lang="en-US" sz="4800" b="1" dirty="0" smtClean="0">
                <a:latin typeface="Century Gothic" pitchFamily="34" charset="0"/>
                <a:cs typeface="Aharoni" pitchFamily="2" charset="-79"/>
              </a:rPr>
              <a:t>Public concerns</a:t>
            </a:r>
            <a:endParaRPr lang="en-US" sz="4800" b="1" dirty="0">
              <a:latin typeface="Century Gothic" pitchFamily="34" charset="0"/>
              <a:cs typeface="Aharoni" pitchFamily="2" charset="-79"/>
            </a:endParaRPr>
          </a:p>
        </p:txBody>
      </p:sp>
      <p:sp>
        <p:nvSpPr>
          <p:cNvPr id="2" name="Rectangle 1"/>
          <p:cNvSpPr/>
          <p:nvPr/>
        </p:nvSpPr>
        <p:spPr>
          <a:xfrm>
            <a:off x="0" y="381000"/>
            <a:ext cx="9144000" cy="830997"/>
          </a:xfrm>
          <a:prstGeom prst="rect">
            <a:avLst/>
          </a:prstGeom>
          <a:solidFill>
            <a:srgbClr val="00B050"/>
          </a:solidFill>
          <a:ln>
            <a:solidFill>
              <a:schemeClr val="bg1"/>
            </a:solidFill>
          </a:ln>
        </p:spPr>
        <p:txBody>
          <a:bodyPr wrap="square">
            <a:spAutoFit/>
          </a:bodyPr>
          <a:lstStyle/>
          <a:p>
            <a:r>
              <a:rPr lang="en-US" sz="4800" b="1" dirty="0" smtClean="0">
                <a:solidFill>
                  <a:schemeClr val="bg1"/>
                </a:solidFill>
                <a:latin typeface="Aharoni" pitchFamily="2" charset="-79"/>
                <a:cs typeface="Aharoni" pitchFamily="2" charset="-79"/>
              </a:rPr>
              <a:t>DISADVANTAGES:</a:t>
            </a:r>
            <a:endParaRPr lang="en-US" sz="4800" b="1"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val="41637334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01253"/>
            <a:ext cx="5149516" cy="4154984"/>
          </a:xfrm>
          <a:prstGeom prst="rect">
            <a:avLst/>
          </a:prstGeom>
          <a:solidFill>
            <a:schemeClr val="lt1">
              <a:alpha val="45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300" b="1" dirty="0">
                <a:solidFill>
                  <a:schemeClr val="tx1"/>
                </a:solidFill>
                <a:latin typeface="Century Gothic" pitchFamily="34" charset="0"/>
              </a:rPr>
              <a:t>The process of maximizing, breeding and cultivating crops to increase their production yields for the health and well-being of the world’s ever growing population.</a:t>
            </a:r>
          </a:p>
        </p:txBody>
      </p:sp>
      <p:sp>
        <p:nvSpPr>
          <p:cNvPr id="8" name="Rectangle 7"/>
          <p:cNvSpPr/>
          <p:nvPr/>
        </p:nvSpPr>
        <p:spPr>
          <a:xfrm>
            <a:off x="-342900" y="304800"/>
            <a:ext cx="9829800" cy="1200329"/>
          </a:xfrm>
          <a:prstGeom prst="rect">
            <a:avLst/>
          </a:prstGeom>
          <a:solidFill>
            <a:schemeClr val="bg2">
              <a:lumMod val="25000"/>
            </a:schemeClr>
          </a:solidFill>
          <a:ln>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7200" b="1" dirty="0">
                <a:solidFill>
                  <a:schemeClr val="bg1"/>
                </a:solidFill>
                <a:latin typeface="Aharoni" pitchFamily="2" charset="-79"/>
                <a:ea typeface="Times New Roman" pitchFamily="18" charset="0"/>
                <a:cs typeface="Aharoni" pitchFamily="2" charset="-79"/>
              </a:rPr>
              <a:t>High Yield Farming</a:t>
            </a:r>
            <a:endParaRPr lang="en-US" sz="7200" b="1" dirty="0">
              <a:solidFill>
                <a:schemeClr val="bg1"/>
              </a:solidFill>
              <a:latin typeface="Aharoni" pitchFamily="2" charset="-79"/>
              <a:cs typeface="Aharoni" pitchFamily="2" charset="-79"/>
            </a:endParaRPr>
          </a:p>
        </p:txBody>
      </p:sp>
      <p:pic>
        <p:nvPicPr>
          <p:cNvPr id="4" name="Picture 3"/>
          <p:cNvPicPr>
            <a:picLocks noChangeAspect="1"/>
          </p:cNvPicPr>
          <p:nvPr/>
        </p:nvPicPr>
        <p:blipFill>
          <a:blip r:embed="rId2"/>
          <a:stretch>
            <a:fillRect/>
          </a:stretch>
        </p:blipFill>
        <p:spPr>
          <a:xfrm>
            <a:off x="5149516" y="2001253"/>
            <a:ext cx="3962400" cy="4154984"/>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6047257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par>
                                <p:cTn id="17" presetID="2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7200" y="1906518"/>
            <a:ext cx="4908884" cy="4570482"/>
          </a:xfrm>
          <a:prstGeom prst="rect">
            <a:avLst/>
          </a:prstGeom>
          <a:solidFill>
            <a:schemeClr val="lt1">
              <a:alpha val="45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900" b="1" dirty="0" smtClean="0">
                <a:solidFill>
                  <a:schemeClr val="tx1"/>
                </a:solidFill>
                <a:latin typeface="Century Gothic" pitchFamily="34" charset="0"/>
              </a:rPr>
              <a:t>HIGH YIELD CROPS – is any </a:t>
            </a:r>
            <a:r>
              <a:rPr lang="en-US" sz="2900" b="1" dirty="0">
                <a:solidFill>
                  <a:schemeClr val="tx1"/>
                </a:solidFill>
                <a:latin typeface="Century Gothic" pitchFamily="34" charset="0"/>
              </a:rPr>
              <a:t>cultivated plant, fungus, or algae that is harvested for food, clothing, livestock fodder, biofuel, medicine or other uses that produces a significantly large amount rather than that of an ordinary farm crop</a:t>
            </a:r>
            <a:r>
              <a:rPr lang="en-US" sz="3000" b="1" dirty="0">
                <a:solidFill>
                  <a:schemeClr val="tx1"/>
                </a:solidFill>
                <a:latin typeface="Century Gothic" pitchFamily="34" charset="0"/>
              </a:rPr>
              <a:t>.</a:t>
            </a:r>
          </a:p>
        </p:txBody>
      </p:sp>
      <p:sp>
        <p:nvSpPr>
          <p:cNvPr id="8" name="Rectangle 7"/>
          <p:cNvSpPr/>
          <p:nvPr/>
        </p:nvSpPr>
        <p:spPr>
          <a:xfrm>
            <a:off x="-342900" y="304800"/>
            <a:ext cx="9829800" cy="1200329"/>
          </a:xfrm>
          <a:prstGeom prst="rect">
            <a:avLst/>
          </a:prstGeom>
          <a:solidFill>
            <a:schemeClr val="bg2">
              <a:lumMod val="25000"/>
            </a:schemeClr>
          </a:solidFill>
          <a:ln>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7200" b="1" dirty="0">
                <a:solidFill>
                  <a:schemeClr val="bg1"/>
                </a:solidFill>
                <a:latin typeface="Aharoni" pitchFamily="2" charset="-79"/>
                <a:ea typeface="Times New Roman" pitchFamily="18" charset="0"/>
                <a:cs typeface="Aharoni" pitchFamily="2" charset="-79"/>
              </a:rPr>
              <a:t>High Yield Farming</a:t>
            </a:r>
            <a:endParaRPr lang="en-US" sz="7200" b="1" dirty="0">
              <a:solidFill>
                <a:schemeClr val="bg1"/>
              </a:solidFill>
              <a:latin typeface="Aharoni" pitchFamily="2" charset="-79"/>
              <a:cs typeface="Aharoni" pitchFamily="2" charset="-79"/>
            </a:endParaRPr>
          </a:p>
        </p:txBody>
      </p:sp>
      <p:pic>
        <p:nvPicPr>
          <p:cNvPr id="4" name="Picture 2" descr="http://cdn.zmescience.com/wp-content/uploads/2014/11/gmo_wheat_fie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6518"/>
            <a:ext cx="4267200" cy="457048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9020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par>
                                <p:cTn id="17" presetID="2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932" y="1371600"/>
            <a:ext cx="5688932" cy="5262979"/>
          </a:xfrm>
          <a:prstGeom prst="rect">
            <a:avLst/>
          </a:prstGeom>
          <a:solidFill>
            <a:schemeClr val="bg1">
              <a:alpha val="50000"/>
            </a:schemeClr>
          </a:solidFill>
          <a:ln>
            <a:noFill/>
          </a:ln>
        </p:spPr>
        <p:txBody>
          <a:bodyPr wrap="square">
            <a:spAutoFit/>
          </a:bodyPr>
          <a:lstStyle/>
          <a:p>
            <a:pPr lvl="1"/>
            <a:r>
              <a:rPr lang="en-US" sz="2800" b="1" dirty="0">
                <a:latin typeface="Century Gothic" pitchFamily="34" charset="0"/>
                <a:cs typeface="Aharoni" pitchFamily="2" charset="-79"/>
              </a:rPr>
              <a:t>The potato (</a:t>
            </a:r>
            <a:r>
              <a:rPr lang="en-US" sz="2800" b="1" i="1" dirty="0" err="1">
                <a:latin typeface="Century Gothic" pitchFamily="34" charset="0"/>
                <a:cs typeface="Aharoni" pitchFamily="2" charset="-79"/>
              </a:rPr>
              <a:t>Solanum</a:t>
            </a:r>
            <a:r>
              <a:rPr lang="en-US" sz="2800" b="1" i="1" dirty="0">
                <a:latin typeface="Century Gothic" pitchFamily="34" charset="0"/>
                <a:cs typeface="Aharoni" pitchFamily="2" charset="-79"/>
              </a:rPr>
              <a:t> </a:t>
            </a:r>
            <a:r>
              <a:rPr lang="en-US" sz="2800" b="1" i="1" dirty="0" err="1">
                <a:latin typeface="Century Gothic" pitchFamily="34" charset="0"/>
                <a:cs typeface="Aharoni" pitchFamily="2" charset="-79"/>
              </a:rPr>
              <a:t>tuberosum</a:t>
            </a:r>
            <a:r>
              <a:rPr lang="en-US" sz="2800" b="1" dirty="0">
                <a:latin typeface="Century Gothic" pitchFamily="34" charset="0"/>
                <a:cs typeface="Aharoni" pitchFamily="2" charset="-79"/>
              </a:rPr>
              <a:t>) is the New World’s second gift to world agriculture. The white potato is capable of nourishing large populations, especially in cooler regions where many other crops will not grow. It contains large stores of energy, high-quality protein, and valuable minerals and vitamins.</a:t>
            </a:r>
          </a:p>
        </p:txBody>
      </p:sp>
      <p:sp>
        <p:nvSpPr>
          <p:cNvPr id="2" name="Rectangle 1"/>
          <p:cNvSpPr/>
          <p:nvPr/>
        </p:nvSpPr>
        <p:spPr>
          <a:xfrm>
            <a:off x="-381000" y="304800"/>
            <a:ext cx="9829800" cy="830997"/>
          </a:xfrm>
          <a:prstGeom prst="rect">
            <a:avLst/>
          </a:prstGeom>
          <a:solidFill>
            <a:schemeClr val="bg2">
              <a:lumMod val="25000"/>
            </a:schemeClr>
          </a:solidFill>
          <a:ln>
            <a:solidFill>
              <a:schemeClr val="bg1"/>
            </a:solidFill>
          </a:ln>
        </p:spPr>
        <p:txBody>
          <a:bodyPr wrap="square">
            <a:spAutoFit/>
          </a:bodyPr>
          <a:lstStyle/>
          <a:p>
            <a:r>
              <a:rPr lang="en-US" sz="4800" b="1" dirty="0" smtClean="0">
                <a:solidFill>
                  <a:schemeClr val="bg1"/>
                </a:solidFill>
                <a:latin typeface="Aharoni" pitchFamily="2" charset="-79"/>
                <a:cs typeface="Aharoni" pitchFamily="2" charset="-79"/>
              </a:rPr>
              <a:t>	Example: Potatoes</a:t>
            </a:r>
            <a:endParaRPr lang="en-US" sz="4800" b="1" dirty="0">
              <a:solidFill>
                <a:schemeClr val="bg1"/>
              </a:solidFill>
              <a:latin typeface="Aharoni" pitchFamily="2" charset="-79"/>
              <a:cs typeface="Aharoni" pitchFamily="2" charset="-79"/>
            </a:endParaRPr>
          </a:p>
        </p:txBody>
      </p:sp>
      <p:pic>
        <p:nvPicPr>
          <p:cNvPr id="6" name="Picture 2" descr="http://www.thenaturesfarmacy.com/wp-content/uploads/2014/07/potato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7536"/>
          <a:stretch/>
        </p:blipFill>
        <p:spPr bwMode="auto">
          <a:xfrm>
            <a:off x="5334000" y="1371600"/>
            <a:ext cx="3810000" cy="526297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701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88468" y="1371600"/>
            <a:ext cx="5155532" cy="5170646"/>
          </a:xfrm>
          <a:prstGeom prst="rect">
            <a:avLst/>
          </a:prstGeom>
          <a:solidFill>
            <a:schemeClr val="bg1">
              <a:alpha val="50000"/>
            </a:schemeClr>
          </a:solidFill>
          <a:ln>
            <a:noFill/>
          </a:ln>
        </p:spPr>
        <p:txBody>
          <a:bodyPr wrap="square">
            <a:spAutoFit/>
          </a:bodyPr>
          <a:lstStyle/>
          <a:p>
            <a:pPr lvl="1"/>
            <a:r>
              <a:rPr lang="en-US" sz="3000" b="1" dirty="0">
                <a:latin typeface="Century Gothic" pitchFamily="34" charset="0"/>
                <a:cs typeface="Aharoni" pitchFamily="2" charset="-79"/>
              </a:rPr>
              <a:t>The soybean or soya bean is a species of legume native to East Asia, widely grown for its edible bean which has numerous uses. The plant is classed as an oilseed rather than a pulse by the UN Food and Agricultural Organization.</a:t>
            </a:r>
          </a:p>
        </p:txBody>
      </p:sp>
      <p:sp>
        <p:nvSpPr>
          <p:cNvPr id="2" name="Rectangle 1"/>
          <p:cNvSpPr/>
          <p:nvPr/>
        </p:nvSpPr>
        <p:spPr>
          <a:xfrm>
            <a:off x="-381000" y="304800"/>
            <a:ext cx="9829800" cy="830997"/>
          </a:xfrm>
          <a:prstGeom prst="rect">
            <a:avLst/>
          </a:prstGeom>
          <a:solidFill>
            <a:schemeClr val="bg2">
              <a:lumMod val="25000"/>
            </a:schemeClr>
          </a:solidFill>
          <a:ln>
            <a:solidFill>
              <a:schemeClr val="bg1"/>
            </a:solidFill>
          </a:ln>
        </p:spPr>
        <p:txBody>
          <a:bodyPr wrap="square">
            <a:spAutoFit/>
          </a:bodyPr>
          <a:lstStyle/>
          <a:p>
            <a:r>
              <a:rPr lang="en-US" sz="4800" b="1" dirty="0" smtClean="0">
                <a:solidFill>
                  <a:schemeClr val="bg1"/>
                </a:solidFill>
                <a:latin typeface="Aharoni" pitchFamily="2" charset="-79"/>
                <a:cs typeface="Aharoni" pitchFamily="2" charset="-79"/>
              </a:rPr>
              <a:t>	Example: Soybeans</a:t>
            </a:r>
            <a:endParaRPr lang="en-US" sz="4800" b="1" dirty="0">
              <a:solidFill>
                <a:schemeClr val="bg1"/>
              </a:solidFill>
              <a:latin typeface="Aharoni" pitchFamily="2" charset="-79"/>
              <a:cs typeface="Aharoni" pitchFamily="2" charset="-79"/>
            </a:endParaRPr>
          </a:p>
        </p:txBody>
      </p:sp>
      <p:pic>
        <p:nvPicPr>
          <p:cNvPr id="5" name="Picture 4"/>
          <p:cNvPicPr>
            <a:picLocks noChangeAspect="1"/>
          </p:cNvPicPr>
          <p:nvPr/>
        </p:nvPicPr>
        <p:blipFill>
          <a:blip r:embed="rId2"/>
          <a:stretch>
            <a:fillRect/>
          </a:stretch>
        </p:blipFill>
        <p:spPr>
          <a:xfrm>
            <a:off x="0" y="1371599"/>
            <a:ext cx="3988468" cy="5136219"/>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18154637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932" y="1802486"/>
            <a:ext cx="5688932" cy="4401205"/>
          </a:xfrm>
          <a:prstGeom prst="rect">
            <a:avLst/>
          </a:prstGeom>
          <a:solidFill>
            <a:schemeClr val="bg1">
              <a:alpha val="50000"/>
            </a:schemeClr>
          </a:solidFill>
          <a:ln>
            <a:noFill/>
          </a:ln>
        </p:spPr>
        <p:txBody>
          <a:bodyPr wrap="square">
            <a:spAutoFit/>
          </a:bodyPr>
          <a:lstStyle/>
          <a:p>
            <a:pPr lvl="1"/>
            <a:r>
              <a:rPr lang="en-US" sz="2800" b="1" dirty="0">
                <a:latin typeface="Century Gothic" pitchFamily="34" charset="0"/>
                <a:cs typeface="Aharoni" pitchFamily="2" charset="-79"/>
              </a:rPr>
              <a:t>A soft, fluffy staple fiber that grows in a boll, or protective capsule, around the seeds of cotton plants of the genus </a:t>
            </a:r>
            <a:r>
              <a:rPr lang="en-US" sz="2800" b="1" dirty="0" err="1">
                <a:latin typeface="Century Gothic" pitchFamily="34" charset="0"/>
                <a:cs typeface="Aharoni" pitchFamily="2" charset="-79"/>
              </a:rPr>
              <a:t>Gossypium</a:t>
            </a:r>
            <a:r>
              <a:rPr lang="en-US" sz="2800" b="1" dirty="0">
                <a:latin typeface="Century Gothic" pitchFamily="34" charset="0"/>
                <a:cs typeface="Aharoni" pitchFamily="2" charset="-79"/>
              </a:rPr>
              <a:t> in the family of </a:t>
            </a:r>
            <a:r>
              <a:rPr lang="en-US" sz="2800" b="1" dirty="0" err="1">
                <a:latin typeface="Century Gothic" pitchFamily="34" charset="0"/>
                <a:cs typeface="Aharoni" pitchFamily="2" charset="-79"/>
              </a:rPr>
              <a:t>Malvaceae</a:t>
            </a:r>
            <a:r>
              <a:rPr lang="en-US" sz="2800" b="1" dirty="0">
                <a:latin typeface="Century Gothic" pitchFamily="34" charset="0"/>
                <a:cs typeface="Aharoni" pitchFamily="2" charset="-79"/>
              </a:rPr>
              <a:t>. The fiber is almost pure cellulose. Under natural conditions, the cotton bolls will tend to increase the dispersion of the seeds.</a:t>
            </a:r>
          </a:p>
        </p:txBody>
      </p:sp>
      <p:sp>
        <p:nvSpPr>
          <p:cNvPr id="2" name="Rectangle 1"/>
          <p:cNvSpPr/>
          <p:nvPr/>
        </p:nvSpPr>
        <p:spPr>
          <a:xfrm>
            <a:off x="-381000" y="304800"/>
            <a:ext cx="9829800" cy="830997"/>
          </a:xfrm>
          <a:prstGeom prst="rect">
            <a:avLst/>
          </a:prstGeom>
          <a:solidFill>
            <a:schemeClr val="bg2">
              <a:lumMod val="25000"/>
            </a:schemeClr>
          </a:solidFill>
          <a:ln>
            <a:solidFill>
              <a:schemeClr val="bg1"/>
            </a:solidFill>
          </a:ln>
        </p:spPr>
        <p:txBody>
          <a:bodyPr wrap="square">
            <a:spAutoFit/>
          </a:bodyPr>
          <a:lstStyle/>
          <a:p>
            <a:r>
              <a:rPr lang="en-US" sz="4800" b="1" dirty="0" smtClean="0">
                <a:solidFill>
                  <a:schemeClr val="bg1"/>
                </a:solidFill>
                <a:latin typeface="Aharoni" pitchFamily="2" charset="-79"/>
                <a:cs typeface="Aharoni" pitchFamily="2" charset="-79"/>
              </a:rPr>
              <a:t>	Example: Potatoes</a:t>
            </a:r>
            <a:endParaRPr lang="en-US" sz="4800" b="1" dirty="0">
              <a:solidFill>
                <a:schemeClr val="bg1"/>
              </a:solidFill>
              <a:latin typeface="Aharoni" pitchFamily="2" charset="-79"/>
              <a:cs typeface="Aharoni" pitchFamily="2" charset="-79"/>
            </a:endParaRPr>
          </a:p>
        </p:txBody>
      </p:sp>
      <p:pic>
        <p:nvPicPr>
          <p:cNvPr id="5" name="Picture 2" descr="http://images.wisegeek.com/cotton-balls-in-baskets.jpg"/>
          <p:cNvPicPr>
            <a:picLocks noChangeAspect="1" noChangeArrowheads="1"/>
          </p:cNvPicPr>
          <p:nvPr/>
        </p:nvPicPr>
        <p:blipFill rotWithShape="1">
          <a:blip r:embed="rId2">
            <a:extLst>
              <a:ext uri="{28A0092B-C50C-407E-A947-70E740481C1C}">
                <a14:useLocalDpi xmlns:a14="http://schemas.microsoft.com/office/drawing/2010/main" val="0"/>
              </a:ext>
            </a:extLst>
          </a:blip>
          <a:srcRect l="15518" r="22882"/>
          <a:stretch/>
        </p:blipFill>
        <p:spPr bwMode="auto">
          <a:xfrm>
            <a:off x="5313949" y="1802484"/>
            <a:ext cx="3830052" cy="440120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8704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1" y="1658034"/>
            <a:ext cx="9182100" cy="4524315"/>
          </a:xfrm>
          <a:prstGeom prst="rect">
            <a:avLst/>
          </a:prstGeom>
          <a:solidFill>
            <a:schemeClr val="bg1">
              <a:alpha val="50000"/>
            </a:schemeClr>
          </a:solidFill>
          <a:ln>
            <a:noFill/>
          </a:ln>
        </p:spPr>
        <p:txBody>
          <a:bodyPr wrap="square">
            <a:spAutoFit/>
          </a:bodyPr>
          <a:lstStyle/>
          <a:p>
            <a:pPr marL="914400" lvl="1" indent="-457200">
              <a:buFont typeface="Arial" pitchFamily="34" charset="0"/>
              <a:buChar char="•"/>
            </a:pPr>
            <a:r>
              <a:rPr lang="en-PH" sz="4800" b="1" dirty="0"/>
              <a:t>Increases Yield 6-8 Times</a:t>
            </a:r>
            <a:r>
              <a:rPr lang="en-PH" sz="4800" b="1" dirty="0" smtClean="0"/>
              <a:t>!</a:t>
            </a:r>
          </a:p>
          <a:p>
            <a:pPr marL="914400" lvl="1" indent="-457200">
              <a:buFont typeface="Arial" pitchFamily="34" charset="0"/>
              <a:buChar char="•"/>
            </a:pPr>
            <a:r>
              <a:rPr lang="en-PH" sz="4800" b="1" dirty="0"/>
              <a:t>Yield becomes pure in quality</a:t>
            </a:r>
            <a:r>
              <a:rPr lang="en-PH" sz="4800" b="1" dirty="0" smtClean="0"/>
              <a:t>.</a:t>
            </a:r>
          </a:p>
          <a:p>
            <a:pPr marL="914400" lvl="1" indent="-457200">
              <a:buFont typeface="Arial" pitchFamily="34" charset="0"/>
              <a:buChar char="•"/>
            </a:pPr>
            <a:r>
              <a:rPr lang="en-US" sz="4800" b="1" dirty="0"/>
              <a:t>Slows down pace of Global Warming!</a:t>
            </a:r>
            <a:endParaRPr lang="en-PH" sz="4800" b="1" dirty="0"/>
          </a:p>
          <a:p>
            <a:pPr marL="914400" lvl="1" indent="-457200">
              <a:buFont typeface="Arial" pitchFamily="34" charset="0"/>
              <a:buChar char="•"/>
            </a:pPr>
            <a:endParaRPr lang="en-PH" sz="4800" b="1" dirty="0"/>
          </a:p>
          <a:p>
            <a:pPr marL="914400" lvl="1" indent="-457200">
              <a:buFont typeface="Arial" pitchFamily="34" charset="0"/>
              <a:buChar char="•"/>
            </a:pPr>
            <a:endParaRPr lang="en-PH" sz="4800" b="1" dirty="0"/>
          </a:p>
        </p:txBody>
      </p:sp>
      <p:sp>
        <p:nvSpPr>
          <p:cNvPr id="2" name="Rectangle 1"/>
          <p:cNvSpPr/>
          <p:nvPr/>
        </p:nvSpPr>
        <p:spPr>
          <a:xfrm>
            <a:off x="-361950" y="320842"/>
            <a:ext cx="9829800" cy="830997"/>
          </a:xfrm>
          <a:prstGeom prst="rect">
            <a:avLst/>
          </a:prstGeom>
          <a:solidFill>
            <a:schemeClr val="bg2">
              <a:lumMod val="25000"/>
            </a:schemeClr>
          </a:solidFill>
          <a:ln>
            <a:solidFill>
              <a:schemeClr val="bg1"/>
            </a:solidFill>
          </a:ln>
        </p:spPr>
        <p:txBody>
          <a:bodyPr wrap="square">
            <a:spAutoFit/>
          </a:bodyPr>
          <a:lstStyle/>
          <a:p>
            <a:pPr algn="ctr"/>
            <a:r>
              <a:rPr lang="en-US" sz="4800" b="1" dirty="0" smtClean="0">
                <a:solidFill>
                  <a:schemeClr val="bg1"/>
                </a:solidFill>
                <a:latin typeface="Aharoni" pitchFamily="2" charset="-79"/>
                <a:cs typeface="Aharoni" pitchFamily="2" charset="-79"/>
              </a:rPr>
              <a:t>Why Use High Yield Farming?</a:t>
            </a:r>
            <a:endParaRPr lang="en-US" sz="4800" b="1"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val="75079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left)">
                                      <p:cBhvr>
                                        <p:cTn id="12" dur="500"/>
                                        <p:tgtEl>
                                          <p:spTgt spid="3">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86000"/>
            <a:ext cx="9144000" cy="3170099"/>
          </a:xfrm>
          <a:prstGeom prst="rect">
            <a:avLst/>
          </a:prstGeom>
          <a:solidFill>
            <a:schemeClr val="lt1">
              <a:alpha val="45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solidFill>
                  <a:schemeClr val="tx1"/>
                </a:solidFill>
                <a:latin typeface="Century Gothic" pitchFamily="34" charset="0"/>
              </a:rPr>
              <a:t>Biodiesel is a form of diesel fuel manufactured from vegetable oils, animal fats, or recycled restaurant greases. It is safe, biodegradable, and produces less air </a:t>
            </a:r>
            <a:r>
              <a:rPr lang="en-US" sz="4000" b="1" dirty="0" smtClean="0">
                <a:solidFill>
                  <a:schemeClr val="tx1"/>
                </a:solidFill>
                <a:latin typeface="Century Gothic" pitchFamily="34" charset="0"/>
              </a:rPr>
              <a:t>pollutant.</a:t>
            </a:r>
            <a:endParaRPr lang="en-US" sz="4000" b="1" dirty="0">
              <a:solidFill>
                <a:schemeClr val="tx1"/>
              </a:solidFill>
              <a:latin typeface="Century Gothic" pitchFamily="34" charset="0"/>
            </a:endParaRPr>
          </a:p>
        </p:txBody>
      </p:sp>
      <p:sp>
        <p:nvSpPr>
          <p:cNvPr id="8" name="Rectangle 7"/>
          <p:cNvSpPr/>
          <p:nvPr/>
        </p:nvSpPr>
        <p:spPr>
          <a:xfrm>
            <a:off x="-342900" y="304800"/>
            <a:ext cx="9829800" cy="1446550"/>
          </a:xfrm>
          <a:prstGeom prst="rect">
            <a:avLst/>
          </a:prstGeom>
          <a:solidFill>
            <a:schemeClr val="bg2">
              <a:lumMod val="25000"/>
            </a:schemeClr>
          </a:solidFill>
          <a:ln>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8800" b="1" dirty="0" smtClean="0">
                <a:solidFill>
                  <a:schemeClr val="bg1"/>
                </a:solidFill>
                <a:latin typeface="Aharoni" pitchFamily="2" charset="-79"/>
                <a:ea typeface="Times New Roman" pitchFamily="18" charset="0"/>
                <a:cs typeface="Aharoni" pitchFamily="2" charset="-79"/>
              </a:rPr>
              <a:t>BIODIESEL</a:t>
            </a:r>
            <a:endParaRPr lang="en-US" sz="8800" b="1"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val="19889001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4983" y="1987149"/>
            <a:ext cx="5175583" cy="4031873"/>
          </a:xfrm>
          <a:prstGeom prst="rect">
            <a:avLst/>
          </a:prstGeom>
          <a:solidFill>
            <a:schemeClr val="bg1">
              <a:alpha val="50000"/>
            </a:schemeClr>
          </a:solidFill>
          <a:ln>
            <a:noFill/>
          </a:ln>
        </p:spPr>
        <p:txBody>
          <a:bodyPr wrap="square">
            <a:spAutoFit/>
          </a:bodyPr>
          <a:lstStyle/>
          <a:p>
            <a:pPr lvl="1"/>
            <a:r>
              <a:rPr lang="en-US" sz="3200" b="1" dirty="0">
                <a:latin typeface="Century Gothic" pitchFamily="34" charset="0"/>
                <a:cs typeface="Aharoni" pitchFamily="2" charset="-79"/>
              </a:rPr>
              <a:t>Biodiesel made from sugar canes or corn.</a:t>
            </a:r>
          </a:p>
          <a:p>
            <a:pPr lvl="1"/>
            <a:r>
              <a:rPr lang="en-US" sz="3200" b="1" dirty="0">
                <a:latin typeface="Century Gothic" pitchFamily="34" charset="0"/>
                <a:cs typeface="Aharoni" pitchFamily="2" charset="-79"/>
              </a:rPr>
              <a:t>Primarily used in cars, ethanol is a type of alcohol and is most commonly made from corn or sugarcane. Based on sugars.</a:t>
            </a:r>
          </a:p>
        </p:txBody>
      </p:sp>
      <p:sp>
        <p:nvSpPr>
          <p:cNvPr id="2" name="Rectangle 1"/>
          <p:cNvSpPr/>
          <p:nvPr/>
        </p:nvSpPr>
        <p:spPr>
          <a:xfrm>
            <a:off x="-381000" y="304800"/>
            <a:ext cx="9829800" cy="830997"/>
          </a:xfrm>
          <a:prstGeom prst="rect">
            <a:avLst/>
          </a:prstGeom>
          <a:solidFill>
            <a:schemeClr val="bg2">
              <a:lumMod val="25000"/>
            </a:schemeClr>
          </a:solidFill>
          <a:ln>
            <a:solidFill>
              <a:schemeClr val="bg1"/>
            </a:solidFill>
          </a:ln>
        </p:spPr>
        <p:txBody>
          <a:bodyPr wrap="square">
            <a:spAutoFit/>
          </a:bodyPr>
          <a:lstStyle/>
          <a:p>
            <a:r>
              <a:rPr lang="en-US" sz="4800" b="1" dirty="0" smtClean="0">
                <a:solidFill>
                  <a:schemeClr val="bg1"/>
                </a:solidFill>
                <a:latin typeface="Aharoni" pitchFamily="2" charset="-79"/>
                <a:cs typeface="Aharoni" pitchFamily="2" charset="-79"/>
              </a:rPr>
              <a:t>	Example: Ethanol</a:t>
            </a:r>
            <a:endParaRPr lang="en-US" sz="4800" b="1" dirty="0">
              <a:solidFill>
                <a:schemeClr val="bg1"/>
              </a:solidFill>
              <a:latin typeface="Aharoni" pitchFamily="2" charset="-79"/>
              <a:cs typeface="Aharoni" pitchFamily="2" charset="-79"/>
            </a:endParaRPr>
          </a:p>
        </p:txBody>
      </p:sp>
      <p:pic>
        <p:nvPicPr>
          <p:cNvPr id="6" name="Picture 2" descr="http://cdn2.hubspot.net/hub/68152/file-15242660-jpg/images/istock_000010201103xlarge_compressed.jpg"/>
          <p:cNvPicPr>
            <a:picLocks noChangeAspect="1" noChangeArrowheads="1"/>
          </p:cNvPicPr>
          <p:nvPr/>
        </p:nvPicPr>
        <p:blipFill rotWithShape="1">
          <a:blip r:embed="rId2">
            <a:extLst>
              <a:ext uri="{28A0092B-C50C-407E-A947-70E740481C1C}">
                <a14:useLocalDpi xmlns:a14="http://schemas.microsoft.com/office/drawing/2010/main" val="0"/>
              </a:ext>
            </a:extLst>
          </a:blip>
          <a:srcRect l="3232" t="2837"/>
          <a:stretch/>
        </p:blipFill>
        <p:spPr bwMode="auto">
          <a:xfrm>
            <a:off x="4800600" y="1987149"/>
            <a:ext cx="4343400" cy="4031873"/>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575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88468" y="1568708"/>
            <a:ext cx="5155532" cy="4832092"/>
          </a:xfrm>
          <a:prstGeom prst="rect">
            <a:avLst/>
          </a:prstGeom>
          <a:solidFill>
            <a:schemeClr val="bg1">
              <a:alpha val="50000"/>
            </a:schemeClr>
          </a:solidFill>
          <a:ln>
            <a:noFill/>
          </a:ln>
        </p:spPr>
        <p:txBody>
          <a:bodyPr wrap="square">
            <a:spAutoFit/>
          </a:bodyPr>
          <a:lstStyle/>
          <a:p>
            <a:pPr lvl="1"/>
            <a:r>
              <a:rPr lang="en-US" sz="2800" b="1" dirty="0">
                <a:latin typeface="Century Gothic" pitchFamily="34" charset="0"/>
                <a:cs typeface="Aharoni" pitchFamily="2" charset="-79"/>
              </a:rPr>
              <a:t>Vegetable oil is used in several old diesel engines that have indirect injection systems. This oil is also used to create biodiesel, which when mixed with conventional diesel fuel is compatible for most diesel engines. Used vegetable oil is converted into biodiesel</a:t>
            </a:r>
            <a:r>
              <a:rPr lang="en-US" sz="2800" b="1" dirty="0" smtClean="0">
                <a:latin typeface="Century Gothic" pitchFamily="34" charset="0"/>
                <a:cs typeface="Aharoni" pitchFamily="2" charset="-79"/>
              </a:rPr>
              <a:t>.</a:t>
            </a:r>
            <a:endParaRPr lang="en-US" sz="2800" b="1" dirty="0">
              <a:latin typeface="Century Gothic" pitchFamily="34" charset="0"/>
              <a:cs typeface="Aharoni" pitchFamily="2" charset="-79"/>
            </a:endParaRPr>
          </a:p>
        </p:txBody>
      </p:sp>
      <p:sp>
        <p:nvSpPr>
          <p:cNvPr id="2" name="Rectangle 1"/>
          <p:cNvSpPr/>
          <p:nvPr/>
        </p:nvSpPr>
        <p:spPr>
          <a:xfrm>
            <a:off x="-381000" y="304800"/>
            <a:ext cx="9829800" cy="830997"/>
          </a:xfrm>
          <a:prstGeom prst="rect">
            <a:avLst/>
          </a:prstGeom>
          <a:solidFill>
            <a:schemeClr val="bg2">
              <a:lumMod val="25000"/>
            </a:schemeClr>
          </a:solidFill>
          <a:ln>
            <a:solidFill>
              <a:schemeClr val="bg1"/>
            </a:solidFill>
          </a:ln>
        </p:spPr>
        <p:txBody>
          <a:bodyPr wrap="square">
            <a:spAutoFit/>
          </a:bodyPr>
          <a:lstStyle/>
          <a:p>
            <a:r>
              <a:rPr lang="en-US" sz="4800" b="1" dirty="0" smtClean="0">
                <a:solidFill>
                  <a:schemeClr val="bg1"/>
                </a:solidFill>
                <a:latin typeface="Aharoni" pitchFamily="2" charset="-79"/>
                <a:cs typeface="Aharoni" pitchFamily="2" charset="-79"/>
              </a:rPr>
              <a:t>	Example: Soybeans</a:t>
            </a:r>
            <a:endParaRPr lang="en-US" sz="4800" b="1" dirty="0">
              <a:solidFill>
                <a:schemeClr val="bg1"/>
              </a:solidFill>
              <a:latin typeface="Aharoni" pitchFamily="2" charset="-79"/>
              <a:cs typeface="Aharoni" pitchFamily="2" charset="-79"/>
            </a:endParaRPr>
          </a:p>
        </p:txBody>
      </p:sp>
      <p:pic>
        <p:nvPicPr>
          <p:cNvPr id="6" name="Picture 5"/>
          <p:cNvPicPr>
            <a:picLocks noChangeAspect="1"/>
          </p:cNvPicPr>
          <p:nvPr/>
        </p:nvPicPr>
        <p:blipFill>
          <a:blip r:embed="rId2"/>
          <a:stretch>
            <a:fillRect/>
          </a:stretch>
        </p:blipFill>
        <p:spPr>
          <a:xfrm>
            <a:off x="0" y="1568708"/>
            <a:ext cx="4267200" cy="4832092"/>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19076685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4939989-ecology-themed-icon-set-use-to-create-buttons-labels-and-brochures-similar-images-in-my-portfolio.jpg"/>
          <p:cNvPicPr>
            <a:picLocks noChangeAspect="1"/>
          </p:cNvPicPr>
          <p:nvPr/>
        </p:nvPicPr>
        <p:blipFill rotWithShape="1">
          <a:blip r:embed="rId2">
            <a:extLst>
              <a:ext uri="{BEBA8EAE-BF5A-486C-A8C5-ECC9F3942E4B}">
                <a14:imgProps xmlns:a14="http://schemas.microsoft.com/office/drawing/2010/main">
                  <a14:imgLayer r:embed="rId3">
                    <a14:imgEffect>
                      <a14:backgroundRemoval t="3778" b="34000" l="10000" r="90000"/>
                    </a14:imgEffect>
                  </a14:imgLayer>
                </a14:imgProps>
              </a:ext>
            </a:extLst>
          </a:blip>
          <a:srcRect l="51970" t="5151" r="25606" b="65441"/>
          <a:stretch/>
        </p:blipFill>
        <p:spPr>
          <a:xfrm>
            <a:off x="4647544" y="4968586"/>
            <a:ext cx="1919512" cy="1776846"/>
          </a:xfrm>
          <a:prstGeom prst="rect">
            <a:avLst/>
          </a:prstGeom>
        </p:spPr>
      </p:pic>
      <p:sp>
        <p:nvSpPr>
          <p:cNvPr id="6" name="Rectangle 5"/>
          <p:cNvSpPr/>
          <p:nvPr/>
        </p:nvSpPr>
        <p:spPr>
          <a:xfrm>
            <a:off x="0" y="2057400"/>
            <a:ext cx="9144000" cy="2154436"/>
          </a:xfrm>
          <a:prstGeom prst="rect">
            <a:avLst/>
          </a:prstGeom>
          <a:solidFill>
            <a:schemeClr val="bg1">
              <a:alpha val="45000"/>
            </a:schemeClr>
          </a:solidFill>
        </p:spPr>
        <p:txBody>
          <a:bodyPr wrap="square">
            <a:spAutoFit/>
          </a:bodyPr>
          <a:lstStyle/>
          <a:p>
            <a:pPr algn="ctr"/>
            <a:r>
              <a:rPr lang="en-US" sz="3500" b="1" dirty="0" smtClean="0">
                <a:solidFill>
                  <a:srgbClr val="FF0000"/>
                </a:solidFill>
                <a:latin typeface="Aharoni" pitchFamily="2" charset="-79"/>
                <a:cs typeface="Aharoni" pitchFamily="2" charset="-79"/>
              </a:rPr>
              <a:t>Ecological or Environmental Biotechnology</a:t>
            </a:r>
          </a:p>
          <a:p>
            <a:pPr algn="ctr"/>
            <a:r>
              <a:rPr lang="en-US" sz="3300" b="1" dirty="0" smtClean="0">
                <a:latin typeface="Century Gothic" pitchFamily="34" charset="0"/>
              </a:rPr>
              <a:t>is the application of biotechnology for solving environmental problems, both in the environment or in man made ecosystems.</a:t>
            </a:r>
          </a:p>
        </p:txBody>
      </p:sp>
      <p:pic>
        <p:nvPicPr>
          <p:cNvPr id="9" name="Picture 8" descr="4939989-ecology-themed-icon-set-use-to-create-buttons-labels-and-brochures-similar-images-in-my-portfolio.jpg"/>
          <p:cNvPicPr>
            <a:picLocks noChangeAspect="1"/>
          </p:cNvPicPr>
          <p:nvPr/>
        </p:nvPicPr>
        <p:blipFill rotWithShape="1">
          <a:blip r:embed="rId4">
            <a:extLst>
              <a:ext uri="{BEBA8EAE-BF5A-486C-A8C5-ECC9F3942E4B}">
                <a14:imgProps xmlns:a14="http://schemas.microsoft.com/office/drawing/2010/main">
                  <a14:imgLayer r:embed="rId3">
                    <a14:imgEffect>
                      <a14:backgroundRemoval t="821" b="37538" l="73077" r="97462">
                        <a14:foregroundMark x1="81462" y1="19795" x2="90385" y2="18051"/>
                        <a14:foregroundMark x1="92385" y1="24205" x2="80538" y2="24513"/>
                        <a14:foregroundMark x1="82231" y1="14154" x2="90692" y2="17128"/>
                        <a14:foregroundMark x1="91000" y1="12205" x2="91154" y2="22154"/>
                      </a14:backgroundRemoval>
                    </a14:imgEffect>
                  </a14:imgLayer>
                </a14:imgProps>
              </a:ext>
            </a:extLst>
          </a:blip>
          <a:srcRect l="74622" t="3863" r="2954" b="63509"/>
          <a:stretch/>
        </p:blipFill>
        <p:spPr>
          <a:xfrm>
            <a:off x="6632537" y="4804063"/>
            <a:ext cx="2050474" cy="2105891"/>
          </a:xfrm>
          <a:prstGeom prst="rect">
            <a:avLst/>
          </a:prstGeom>
          <a:noFill/>
          <a:ln>
            <a:noFill/>
          </a:ln>
        </p:spPr>
      </p:pic>
      <p:pic>
        <p:nvPicPr>
          <p:cNvPr id="10" name="Picture 9" descr="4939989-ecology-themed-icon-set-use-to-create-buttons-labels-and-brochures-similar-images-in-my-portfolio.jpg"/>
          <p:cNvPicPr>
            <a:picLocks noChangeAspect="1"/>
          </p:cNvPicPr>
          <p:nvPr/>
        </p:nvPicPr>
        <p:blipFill rotWithShape="1">
          <a:blip r:embed="rId5">
            <a:extLst>
              <a:ext uri="{BEBA8EAE-BF5A-486C-A8C5-ECC9F3942E4B}">
                <a14:imgProps xmlns:a14="http://schemas.microsoft.com/office/drawing/2010/main">
                  <a14:imgLayer r:embed="rId3">
                    <a14:imgEffect>
                      <a14:backgroundRemoval t="5744" b="33436" l="28462" r="49769">
                        <a14:foregroundMark x1="34000" y1="11385" x2="32000" y2="14974"/>
                        <a14:foregroundMark x1="35923" y1="12923" x2="38538" y2="23179"/>
                        <a14:foregroundMark x1="36846" y1="9436" x2="43077" y2="9641"/>
                        <a14:foregroundMark x1="44308" y1="10564" x2="46385" y2="15692"/>
                        <a14:foregroundMark x1="47769" y1="16718" x2="47615" y2="21846"/>
                        <a14:foregroundMark x1="45769" y1="26359" x2="43385" y2="29231"/>
                        <a14:foregroundMark x1="42615" y1="30051" x2="38385" y2="30051"/>
                        <a14:foregroundMark x1="37154" y1="31385" x2="32769" y2="25744"/>
                        <a14:foregroundMark x1="31077" y1="23590" x2="30615" y2="14564"/>
                        <a14:foregroundMark x1="35615" y1="14564" x2="40923" y2="27487"/>
                        <a14:foregroundMark x1="43077" y1="28718" x2="32154" y2="22769"/>
                        <a14:foregroundMark x1="35923" y1="10051" x2="35923" y2="13949"/>
                        <a14:foregroundMark x1="37462" y1="11590" x2="44154" y2="13744"/>
                      </a14:backgroundRemoval>
                    </a14:imgEffect>
                  </a14:imgLayer>
                </a14:imgProps>
              </a:ext>
            </a:extLst>
          </a:blip>
          <a:srcRect l="27576" t="5151" r="50000" b="65441"/>
          <a:stretch/>
        </p:blipFill>
        <p:spPr>
          <a:xfrm>
            <a:off x="2230582" y="4907972"/>
            <a:ext cx="2050474" cy="1898074"/>
          </a:xfrm>
          <a:prstGeom prst="rect">
            <a:avLst/>
          </a:prstGeom>
          <a:noFill/>
          <a:ln>
            <a:noFill/>
          </a:ln>
        </p:spPr>
      </p:pic>
      <p:pic>
        <p:nvPicPr>
          <p:cNvPr id="11" name="Picture 10" descr="4939989-ecology-themed-icon-set-use-to-create-buttons-labels-and-brochures-similar-images-in-my-portfolio.jpg"/>
          <p:cNvPicPr>
            <a:picLocks noChangeAspect="1"/>
          </p:cNvPicPr>
          <p:nvPr/>
        </p:nvPicPr>
        <p:blipFill rotWithShape="1">
          <a:blip r:embed="rId6">
            <a:extLst>
              <a:ext uri="{BEBA8EAE-BF5A-486C-A8C5-ECC9F3942E4B}">
                <a14:imgProps xmlns:a14="http://schemas.microsoft.com/office/drawing/2010/main">
                  <a14:imgLayer r:embed="rId3">
                    <a14:imgEffect>
                      <a14:backgroundRemoval t="1231" b="37436" l="0" r="28462">
                        <a14:foregroundMark x1="11692" y1="13026" x2="17462" y2="13026"/>
                        <a14:foregroundMark x1="18000" y1="26256" x2="10308" y2="26256"/>
                      </a14:backgroundRemoval>
                    </a14:imgEffect>
                  </a14:imgLayer>
                </a14:imgProps>
              </a:ext>
            </a:extLst>
          </a:blip>
          <a:srcRect l="1969" t="4730" r="74091" b="64252"/>
          <a:stretch/>
        </p:blipFill>
        <p:spPr>
          <a:xfrm>
            <a:off x="41564" y="4804064"/>
            <a:ext cx="2189018" cy="2001982"/>
          </a:xfrm>
          <a:prstGeom prst="rect">
            <a:avLst/>
          </a:prstGeom>
          <a:noFill/>
          <a:ln>
            <a:noFill/>
          </a:ln>
        </p:spPr>
      </p:pic>
      <p:sp>
        <p:nvSpPr>
          <p:cNvPr id="12" name="Title 3"/>
          <p:cNvSpPr txBox="1">
            <a:spLocks/>
          </p:cNvSpPr>
          <p:nvPr/>
        </p:nvSpPr>
        <p:spPr>
          <a:xfrm>
            <a:off x="-342900" y="533400"/>
            <a:ext cx="9829800" cy="762000"/>
          </a:xfrm>
          <a:prstGeom prst="rect">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normalizeH="0" baseline="0" noProof="0"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Aharoni" pitchFamily="2" charset="-79"/>
                <a:ea typeface="+mj-ea"/>
                <a:cs typeface="Aharoni" pitchFamily="2" charset="-79"/>
              </a:rPr>
              <a:t>INTRODUCTION</a:t>
            </a:r>
            <a:endParaRPr kumimoji="0" lang="en-US" sz="5400" b="1" i="0" u="none" strike="noStrike" kern="1200" normalizeH="0" baseline="0" noProof="0" dirty="0">
              <a:ln w="12700">
                <a:no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Aharoni" pitchFamily="2" charset="-79"/>
              <a:ea typeface="+mj-ea"/>
              <a:cs typeface="Aharoni" pitchFamily="2" charset="-79"/>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par>
                          <p:cTn id="12" fill="hold">
                            <p:stCondLst>
                              <p:cond delay="105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550"/>
                            </p:stCondLst>
                            <p:childTnLst>
                              <p:par>
                                <p:cTn id="26" presetID="63" presetClass="path" presetSubtype="0" accel="50000" decel="50000" fill="hold" nodeType="afterEffect">
                                  <p:stCondLst>
                                    <p:cond delay="0"/>
                                  </p:stCondLst>
                                  <p:childTnLst>
                                    <p:animMotion origin="layout" path="M 0 0 L 0.25 0 E" pathEditMode="relative" ptsTypes="">
                                      <p:cBhvr>
                                        <p:cTn id="27" dur="2000" fill="hold"/>
                                        <p:tgtEl>
                                          <p:spTgt spid="7"/>
                                        </p:tgtEl>
                                        <p:attrNameLst>
                                          <p:attrName>ppt_x</p:attrName>
                                          <p:attrName>ppt_y</p:attrName>
                                        </p:attrNameLst>
                                      </p:cBhvr>
                                    </p:animMotion>
                                  </p:childTnLst>
                                </p:cTn>
                              </p:par>
                              <p:par>
                                <p:cTn id="28" presetID="35" presetClass="path" presetSubtype="0" accel="50000" decel="50000" fill="hold" nodeType="withEffect">
                                  <p:stCondLst>
                                    <p:cond delay="0"/>
                                  </p:stCondLst>
                                  <p:childTnLst>
                                    <p:animMotion origin="layout" path="M 0 0 L -0.25 0 E" pathEditMode="relative" ptsTypes="">
                                      <p:cBhvr>
                                        <p:cTn id="29" dur="2000" fill="hold"/>
                                        <p:tgtEl>
                                          <p:spTgt spid="10"/>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0" y="1295400"/>
            <a:ext cx="9182100" cy="2862322"/>
          </a:xfrm>
          <a:prstGeom prst="rect">
            <a:avLst/>
          </a:prstGeom>
          <a:solidFill>
            <a:schemeClr val="bg1">
              <a:alpha val="50000"/>
            </a:schemeClr>
          </a:solidFill>
          <a:ln>
            <a:noFill/>
          </a:ln>
        </p:spPr>
        <p:txBody>
          <a:bodyPr wrap="square">
            <a:spAutoFit/>
          </a:bodyPr>
          <a:lstStyle/>
          <a:p>
            <a:pPr marL="1200150" lvl="1" indent="-742950">
              <a:buFont typeface="+mj-lt"/>
              <a:buAutoNum type="arabicPeriod"/>
            </a:pPr>
            <a:r>
              <a:rPr lang="en-US" sz="3000" b="1" dirty="0">
                <a:latin typeface="Century Gothic" pitchFamily="34" charset="0"/>
                <a:cs typeface="Aharoni" pitchFamily="2" charset="-79"/>
              </a:rPr>
              <a:t>Biofuels are a renewable energy </a:t>
            </a:r>
            <a:r>
              <a:rPr lang="en-US" sz="3000" b="1" dirty="0" smtClean="0">
                <a:latin typeface="Century Gothic" pitchFamily="34" charset="0"/>
                <a:cs typeface="Aharoni" pitchFamily="2" charset="-79"/>
              </a:rPr>
              <a:t>source.</a:t>
            </a:r>
          </a:p>
          <a:p>
            <a:pPr marL="1200150" lvl="1" indent="-742950">
              <a:buFont typeface="+mj-lt"/>
              <a:buAutoNum type="arabicPeriod"/>
            </a:pPr>
            <a:r>
              <a:rPr lang="en-US" sz="3000" b="1" dirty="0" smtClean="0">
                <a:latin typeface="Century Gothic" pitchFamily="34" charset="0"/>
                <a:cs typeface="Aharoni" pitchFamily="2" charset="-79"/>
              </a:rPr>
              <a:t>Some </a:t>
            </a:r>
            <a:r>
              <a:rPr lang="en-US" sz="3000" b="1" dirty="0">
                <a:latin typeface="Century Gothic" pitchFamily="34" charset="0"/>
                <a:cs typeface="Aharoni" pitchFamily="2" charset="-79"/>
              </a:rPr>
              <a:t>consider the use of biofuels as carbon neutral since the carbon </a:t>
            </a:r>
            <a:r>
              <a:rPr lang="en-US" sz="3000" b="1" dirty="0" smtClean="0">
                <a:latin typeface="Century Gothic" pitchFamily="34" charset="0"/>
                <a:cs typeface="Aharoni" pitchFamily="2" charset="-79"/>
              </a:rPr>
              <a:t>produced.</a:t>
            </a:r>
          </a:p>
          <a:p>
            <a:pPr marL="1200150" lvl="1" indent="-742950">
              <a:buFont typeface="+mj-lt"/>
              <a:buAutoNum type="arabicPeriod"/>
            </a:pPr>
            <a:r>
              <a:rPr lang="en-US" sz="3000" b="1" dirty="0" smtClean="0">
                <a:latin typeface="Century Gothic" pitchFamily="34" charset="0"/>
                <a:cs typeface="Aharoni" pitchFamily="2" charset="-79"/>
              </a:rPr>
              <a:t>Biofuel can </a:t>
            </a:r>
            <a:r>
              <a:rPr lang="en-US" sz="3000" b="1" dirty="0">
                <a:latin typeface="Century Gothic" pitchFamily="34" charset="0"/>
                <a:cs typeface="Aharoni" pitchFamily="2" charset="-79"/>
              </a:rPr>
              <a:t>help reduce the dependence on foreign </a:t>
            </a:r>
            <a:r>
              <a:rPr lang="en-US" sz="3000" b="1" dirty="0" smtClean="0">
                <a:latin typeface="Century Gothic" pitchFamily="34" charset="0"/>
                <a:cs typeface="Aharoni" pitchFamily="2" charset="-79"/>
              </a:rPr>
              <a:t>oils.</a:t>
            </a:r>
            <a:endParaRPr lang="en-US" sz="3000" b="1" dirty="0">
              <a:latin typeface="Century Gothic" pitchFamily="34" charset="0"/>
              <a:cs typeface="Aharoni" pitchFamily="2" charset="-79"/>
            </a:endParaRPr>
          </a:p>
        </p:txBody>
      </p:sp>
      <p:sp>
        <p:nvSpPr>
          <p:cNvPr id="2" name="Rectangle 1"/>
          <p:cNvSpPr/>
          <p:nvPr/>
        </p:nvSpPr>
        <p:spPr>
          <a:xfrm>
            <a:off x="-228600" y="152400"/>
            <a:ext cx="9525000" cy="830997"/>
          </a:xfrm>
          <a:prstGeom prst="rect">
            <a:avLst/>
          </a:prstGeom>
          <a:solidFill>
            <a:schemeClr val="bg2">
              <a:lumMod val="25000"/>
            </a:schemeClr>
          </a:solidFill>
          <a:ln>
            <a:solidFill>
              <a:schemeClr val="bg1"/>
            </a:solidFill>
          </a:ln>
        </p:spPr>
        <p:txBody>
          <a:bodyPr wrap="square">
            <a:spAutoFit/>
          </a:bodyPr>
          <a:lstStyle/>
          <a:p>
            <a:r>
              <a:rPr lang="en-US" sz="4800" b="1" dirty="0" smtClean="0">
                <a:solidFill>
                  <a:schemeClr val="bg1"/>
                </a:solidFill>
                <a:latin typeface="Aharoni" pitchFamily="2" charset="-79"/>
                <a:cs typeface="Aharoni" pitchFamily="2" charset="-79"/>
              </a:rPr>
              <a:t>	ADVANTAGES:</a:t>
            </a:r>
            <a:endParaRPr lang="en-US" sz="4800" b="1" dirty="0">
              <a:solidFill>
                <a:schemeClr val="bg1"/>
              </a:solidFill>
              <a:latin typeface="Aharoni" pitchFamily="2" charset="-79"/>
              <a:cs typeface="Aharoni" pitchFamily="2" charset="-79"/>
            </a:endParaRPr>
          </a:p>
        </p:txBody>
      </p:sp>
      <p:sp>
        <p:nvSpPr>
          <p:cNvPr id="4" name="Rectangle 3"/>
          <p:cNvSpPr/>
          <p:nvPr/>
        </p:nvSpPr>
        <p:spPr>
          <a:xfrm>
            <a:off x="0" y="5410200"/>
            <a:ext cx="9182100" cy="1077218"/>
          </a:xfrm>
          <a:prstGeom prst="rect">
            <a:avLst/>
          </a:prstGeom>
          <a:solidFill>
            <a:schemeClr val="bg1">
              <a:alpha val="50000"/>
            </a:schemeClr>
          </a:solidFill>
          <a:ln>
            <a:noFill/>
          </a:ln>
        </p:spPr>
        <p:txBody>
          <a:bodyPr wrap="square">
            <a:spAutoFit/>
          </a:bodyPr>
          <a:lstStyle/>
          <a:p>
            <a:pPr marL="1200150" lvl="1" indent="-742950">
              <a:buFont typeface="+mj-lt"/>
              <a:buAutoNum type="arabicPeriod"/>
            </a:pPr>
            <a:r>
              <a:rPr lang="en-US" sz="3200" b="1" dirty="0" smtClean="0">
                <a:latin typeface="Century Gothic" pitchFamily="34" charset="0"/>
                <a:cs typeface="Aharoni" pitchFamily="2" charset="-79"/>
              </a:rPr>
              <a:t>It requires changes in machineries.</a:t>
            </a:r>
          </a:p>
          <a:p>
            <a:pPr marL="1200150" lvl="1" indent="-742950">
              <a:buFont typeface="+mj-lt"/>
              <a:buAutoNum type="arabicPeriod"/>
            </a:pPr>
            <a:r>
              <a:rPr lang="en-US" sz="3200" b="1" dirty="0" smtClean="0">
                <a:latin typeface="Century Gothic" pitchFamily="34" charset="0"/>
                <a:cs typeface="Aharoni" pitchFamily="2" charset="-79"/>
              </a:rPr>
              <a:t>Less </a:t>
            </a:r>
            <a:r>
              <a:rPr lang="en-US" sz="3200" b="1" dirty="0">
                <a:latin typeface="Century Gothic" pitchFamily="34" charset="0"/>
                <a:cs typeface="Aharoni" pitchFamily="2" charset="-79"/>
              </a:rPr>
              <a:t>land for food </a:t>
            </a:r>
            <a:r>
              <a:rPr lang="en-US" sz="3200" b="1" dirty="0" smtClean="0">
                <a:latin typeface="Century Gothic" pitchFamily="34" charset="0"/>
                <a:cs typeface="Aharoni" pitchFamily="2" charset="-79"/>
              </a:rPr>
              <a:t>production.</a:t>
            </a:r>
            <a:endParaRPr lang="en-US" sz="3200" b="1" dirty="0">
              <a:latin typeface="Century Gothic" pitchFamily="34" charset="0"/>
              <a:cs typeface="Aharoni" pitchFamily="2" charset="-79"/>
            </a:endParaRPr>
          </a:p>
        </p:txBody>
      </p:sp>
      <p:sp>
        <p:nvSpPr>
          <p:cNvPr id="5" name="Rectangle 4"/>
          <p:cNvSpPr/>
          <p:nvPr/>
        </p:nvSpPr>
        <p:spPr>
          <a:xfrm>
            <a:off x="-176420" y="4419600"/>
            <a:ext cx="9601200" cy="830997"/>
          </a:xfrm>
          <a:prstGeom prst="rect">
            <a:avLst/>
          </a:prstGeom>
          <a:solidFill>
            <a:schemeClr val="bg2">
              <a:lumMod val="25000"/>
            </a:schemeClr>
          </a:solidFill>
          <a:ln>
            <a:solidFill>
              <a:schemeClr val="bg1"/>
            </a:solidFill>
          </a:ln>
        </p:spPr>
        <p:txBody>
          <a:bodyPr wrap="square">
            <a:spAutoFit/>
          </a:bodyPr>
          <a:lstStyle/>
          <a:p>
            <a:r>
              <a:rPr lang="en-US" sz="4800" b="1" dirty="0" smtClean="0">
                <a:solidFill>
                  <a:schemeClr val="bg1"/>
                </a:solidFill>
                <a:latin typeface="Aharoni" pitchFamily="2" charset="-79"/>
                <a:cs typeface="Aharoni" pitchFamily="2" charset="-79"/>
              </a:rPr>
              <a:t>	DISADVANTAGES:</a:t>
            </a:r>
            <a:endParaRPr lang="en-US" sz="4800" b="1"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val="7101639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bg/>
                                          </p:spTgt>
                                        </p:tgtEl>
                                        <p:attrNameLst>
                                          <p:attrName>style.visibility</p:attrName>
                                        </p:attrNameLst>
                                      </p:cBhvr>
                                      <p:to>
                                        <p:strVal val="visible"/>
                                      </p:to>
                                    </p:set>
                                    <p:animEffect transition="in" filter="fade">
                                      <p:cBhvr>
                                        <p:cTn id="37" dur="500"/>
                                        <p:tgtEl>
                                          <p:spTgt spid="4">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fade">
                                      <p:cBhvr>
                                        <p:cTn id="4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P spid="4" grpId="0" build="p"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342900" y="533400"/>
            <a:ext cx="9829800" cy="762000"/>
          </a:xfrm>
          <a:prstGeom prst="rect">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Aharoni" pitchFamily="2" charset="-79"/>
                <a:ea typeface="+mj-ea"/>
                <a:cs typeface="Aharoni" pitchFamily="2" charset="-79"/>
              </a:rPr>
              <a:t>Why Environmental </a:t>
            </a:r>
            <a:r>
              <a:rPr lang="en-US" sz="3600" b="1" dirty="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ea typeface="+mj-ea"/>
                <a:cs typeface="Aharoni" pitchFamily="2" charset="-79"/>
              </a:rPr>
              <a:t>B</a:t>
            </a:r>
            <a:r>
              <a:rPr kumimoji="0" lang="en-US" sz="3600" b="1" i="0" u="none" strike="noStrike" kern="1200" normalizeH="0" baseline="0" noProof="0" dirty="0" err="1"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Aharoni" pitchFamily="2" charset="-79"/>
                <a:ea typeface="+mj-ea"/>
                <a:cs typeface="Aharoni" pitchFamily="2" charset="-79"/>
              </a:rPr>
              <a:t>iotechnology</a:t>
            </a:r>
            <a:r>
              <a:rPr kumimoji="0" lang="en-US" sz="3600" b="1" i="0" u="none" strike="noStrike" kern="1200" normalizeH="0" baseline="0" noProof="0"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Aharoni" pitchFamily="2" charset="-79"/>
                <a:ea typeface="+mj-ea"/>
                <a:cs typeface="Aharoni" pitchFamily="2" charset="-79"/>
              </a:rPr>
              <a:t>?</a:t>
            </a:r>
            <a:endParaRPr kumimoji="0" lang="en-US" sz="3600" b="1" i="0" u="none" strike="noStrike" kern="1200" normalizeH="0" baseline="0" noProof="0" dirty="0">
              <a:ln w="12700">
                <a:no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Aharoni" pitchFamily="2" charset="-79"/>
              <a:ea typeface="+mj-ea"/>
              <a:cs typeface="Aharoni" pitchFamily="2" charset="-79"/>
            </a:endParaRPr>
          </a:p>
        </p:txBody>
      </p:sp>
      <p:sp>
        <p:nvSpPr>
          <p:cNvPr id="7" name="Rectangle 6"/>
          <p:cNvSpPr/>
          <p:nvPr/>
        </p:nvSpPr>
        <p:spPr>
          <a:xfrm>
            <a:off x="0" y="1752600"/>
            <a:ext cx="9144000" cy="4608954"/>
          </a:xfrm>
          <a:prstGeom prst="rect">
            <a:avLst/>
          </a:prstGeom>
          <a:solidFill>
            <a:schemeClr val="bg1">
              <a:alpha val="45000"/>
            </a:schemeClr>
          </a:solidFill>
          <a:ln>
            <a:noFill/>
          </a:ln>
        </p:spPr>
        <p:style>
          <a:lnRef idx="3">
            <a:schemeClr val="lt1"/>
          </a:lnRef>
          <a:fillRef idx="1">
            <a:schemeClr val="accent4"/>
          </a:fillRef>
          <a:effectRef idx="1">
            <a:schemeClr val="accent4"/>
          </a:effectRef>
          <a:fontRef idx="minor">
            <a:schemeClr val="lt1"/>
          </a:fontRef>
        </p:style>
        <p:txBody>
          <a:bodyPr wrap="square">
            <a:spAutoFit/>
          </a:bodyPr>
          <a:lstStyle/>
          <a:p>
            <a:pPr marL="274320" lvl="1">
              <a:spcBef>
                <a:spcPts val="500"/>
              </a:spcBef>
              <a:buClr>
                <a:schemeClr val="accent2"/>
              </a:buClr>
              <a:buSzPct val="76000"/>
              <a:defRPr/>
            </a:pPr>
            <a:r>
              <a:rPr lang="en-US" sz="3600" b="1" dirty="0">
                <a:solidFill>
                  <a:srgbClr val="FF0000"/>
                </a:solidFill>
                <a:latin typeface="Century Gothic" pitchFamily="34" charset="0"/>
              </a:rPr>
              <a:t>It is needed to</a:t>
            </a:r>
            <a:r>
              <a:rPr lang="en-US" sz="3600" b="1" dirty="0" smtClean="0">
                <a:solidFill>
                  <a:srgbClr val="FF0000"/>
                </a:solidFill>
                <a:latin typeface="Century Gothic" pitchFamily="34" charset="0"/>
              </a:rPr>
              <a:t>:</a:t>
            </a:r>
            <a:endParaRPr lang="en-US" sz="3500" b="1" dirty="0" smtClean="0">
              <a:solidFill>
                <a:schemeClr val="tx1"/>
              </a:solidFill>
              <a:latin typeface="Century Gothic" pitchFamily="34" charset="0"/>
            </a:endParaRPr>
          </a:p>
          <a:p>
            <a:pPr marL="548640" lvl="1" indent="-274320">
              <a:spcBef>
                <a:spcPts val="500"/>
              </a:spcBef>
              <a:buClr>
                <a:schemeClr val="accent2"/>
              </a:buClr>
              <a:buSzPct val="76000"/>
              <a:buFont typeface="Wingdings 3"/>
              <a:buChar char=""/>
              <a:defRPr/>
            </a:pPr>
            <a:r>
              <a:rPr lang="en-US" sz="3500" b="1" dirty="0" smtClean="0">
                <a:solidFill>
                  <a:schemeClr val="tx1"/>
                </a:solidFill>
                <a:latin typeface="Century Gothic" pitchFamily="34" charset="0"/>
              </a:rPr>
              <a:t>eliminate the hazardous wastes produced by our other technologies.</a:t>
            </a:r>
          </a:p>
          <a:p>
            <a:pPr marL="548640" lvl="1" indent="-274320">
              <a:spcBef>
                <a:spcPts val="500"/>
              </a:spcBef>
              <a:buClr>
                <a:schemeClr val="accent2"/>
              </a:buClr>
              <a:buSzPct val="76000"/>
              <a:buFont typeface="Wingdings 3"/>
              <a:buChar char=""/>
              <a:defRPr/>
            </a:pPr>
            <a:r>
              <a:rPr lang="en-US" sz="3500" b="1" dirty="0">
                <a:solidFill>
                  <a:schemeClr val="tx1"/>
                </a:solidFill>
                <a:latin typeface="Century Gothic" pitchFamily="34" charset="0"/>
              </a:rPr>
              <a:t>distinguish between similar species and ensure species are not at risk of extinction</a:t>
            </a:r>
            <a:r>
              <a:rPr lang="en-US" sz="3500" b="1" dirty="0" smtClean="0">
                <a:solidFill>
                  <a:schemeClr val="tx1"/>
                </a:solidFill>
                <a:latin typeface="Century Gothic" pitchFamily="34" charset="0"/>
              </a:rPr>
              <a:t>.</a:t>
            </a:r>
          </a:p>
          <a:p>
            <a:pPr marL="548640" lvl="1" indent="-274320">
              <a:spcBef>
                <a:spcPts val="500"/>
              </a:spcBef>
              <a:buClr>
                <a:schemeClr val="accent2"/>
              </a:buClr>
              <a:buSzPct val="76000"/>
              <a:buFont typeface="Wingdings 3"/>
              <a:buChar char=""/>
              <a:defRPr/>
            </a:pPr>
            <a:r>
              <a:rPr lang="en-US" sz="3500" b="1" dirty="0">
                <a:solidFill>
                  <a:schemeClr val="tx1"/>
                </a:solidFill>
                <a:latin typeface="Century Gothic" pitchFamily="34" charset="0"/>
              </a:rPr>
              <a:t>create alternative energy sources (i.e. </a:t>
            </a:r>
            <a:r>
              <a:rPr lang="en-US" sz="3500" b="1" dirty="0" smtClean="0">
                <a:solidFill>
                  <a:schemeClr val="tx1"/>
                </a:solidFill>
                <a:latin typeface="Century Gothic" pitchFamily="34" charset="0"/>
              </a:rPr>
              <a:t>Biofuel)</a:t>
            </a:r>
            <a:endParaRPr lang="en-US" sz="3500" dirty="0">
              <a:solidFill>
                <a:schemeClr val="tx1"/>
              </a:solidFill>
              <a:latin typeface="AR CENA" pitchFamily="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bg/>
                                          </p:spTgt>
                                        </p:tgtEl>
                                        <p:attrNameLst>
                                          <p:attrName>style.visibility</p:attrName>
                                        </p:attrNameLst>
                                      </p:cBhvr>
                                      <p:to>
                                        <p:strVal val="visible"/>
                                      </p:to>
                                    </p:set>
                                    <p:animEffect transition="in" filter="fade">
                                      <p:cBhvr>
                                        <p:cTn id="16" dur="500"/>
                                        <p:tgtEl>
                                          <p:spTgt spid="7">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5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500"/>
                                        <p:tgtEl>
                                          <p:spTgt spid="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457200"/>
            <a:ext cx="9525000" cy="1754326"/>
          </a:xfrm>
          <a:prstGeom prst="rect">
            <a:avLst/>
          </a:prstGeom>
          <a:solidFill>
            <a:schemeClr val="accent6">
              <a:lumMod val="75000"/>
            </a:schemeClr>
          </a:solidFill>
          <a:ln>
            <a:solidFill>
              <a:schemeClr val="bg1"/>
            </a:solid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5400" dirty="0" smtClean="0">
                <a:solidFill>
                  <a:schemeClr val="bg1"/>
                </a:solidFill>
                <a:latin typeface="Aharoni" pitchFamily="2" charset="-79"/>
                <a:cs typeface="Aharoni" pitchFamily="2" charset="-79"/>
              </a:rPr>
              <a:t>Contaminants Released into the </a:t>
            </a:r>
            <a:r>
              <a:rPr lang="en-US" sz="5400" dirty="0">
                <a:solidFill>
                  <a:schemeClr val="bg1"/>
                </a:solidFill>
                <a:latin typeface="Aharoni" pitchFamily="2" charset="-79"/>
                <a:cs typeface="Aharoni" pitchFamily="2" charset="-79"/>
              </a:rPr>
              <a:t>E</a:t>
            </a:r>
            <a:r>
              <a:rPr lang="en-US" sz="5400" dirty="0" smtClean="0">
                <a:solidFill>
                  <a:schemeClr val="bg1"/>
                </a:solidFill>
                <a:latin typeface="Aharoni" pitchFamily="2" charset="-79"/>
                <a:cs typeface="Aharoni" pitchFamily="2" charset="-79"/>
              </a:rPr>
              <a:t>nvironment</a:t>
            </a:r>
            <a:endParaRPr lang="en-US" sz="5400" dirty="0">
              <a:solidFill>
                <a:schemeClr val="bg1"/>
              </a:solidFill>
              <a:latin typeface="Aharoni" pitchFamily="2" charset="-79"/>
              <a:cs typeface="Aharoni" pitchFamily="2" charset="-79"/>
            </a:endParaRPr>
          </a:p>
        </p:txBody>
      </p:sp>
      <p:sp>
        <p:nvSpPr>
          <p:cNvPr id="8" name="Rectangle 7"/>
          <p:cNvSpPr/>
          <p:nvPr/>
        </p:nvSpPr>
        <p:spPr>
          <a:xfrm>
            <a:off x="0" y="2779455"/>
            <a:ext cx="4572000" cy="2554545"/>
          </a:xfrm>
          <a:prstGeom prst="rect">
            <a:avLst/>
          </a:prstGeom>
          <a:solidFill>
            <a:schemeClr val="bg1">
              <a:alpha val="45000"/>
            </a:schemeClr>
          </a:solidFill>
          <a:ln>
            <a:no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en-US" sz="4000" b="1" dirty="0" smtClean="0">
                <a:latin typeface="Century Gothic" pitchFamily="34" charset="0"/>
              </a:rPr>
              <a:t>• Solvents</a:t>
            </a:r>
          </a:p>
          <a:p>
            <a:r>
              <a:rPr lang="en-US" sz="4000" b="1" dirty="0" smtClean="0">
                <a:latin typeface="Century Gothic" pitchFamily="34" charset="0"/>
              </a:rPr>
              <a:t>• Pesticides</a:t>
            </a:r>
          </a:p>
          <a:p>
            <a:r>
              <a:rPr lang="en-US" sz="4000" b="1" dirty="0" smtClean="0">
                <a:latin typeface="Century Gothic" pitchFamily="34" charset="0"/>
              </a:rPr>
              <a:t>• Herbicides</a:t>
            </a:r>
          </a:p>
          <a:p>
            <a:r>
              <a:rPr lang="en-US" sz="4000" b="1" dirty="0" smtClean="0">
                <a:latin typeface="Century Gothic" pitchFamily="34" charset="0"/>
              </a:rPr>
              <a:t>• Fungicides</a:t>
            </a:r>
          </a:p>
        </p:txBody>
      </p:sp>
      <p:sp>
        <p:nvSpPr>
          <p:cNvPr id="9" name="Rectangle 8"/>
          <p:cNvSpPr/>
          <p:nvPr/>
        </p:nvSpPr>
        <p:spPr>
          <a:xfrm>
            <a:off x="4572000" y="2779455"/>
            <a:ext cx="4572000" cy="2554545"/>
          </a:xfrm>
          <a:prstGeom prst="rect">
            <a:avLst/>
          </a:prstGeom>
          <a:solidFill>
            <a:schemeClr val="bg1">
              <a:alpha val="45000"/>
            </a:schemeClr>
          </a:solidFill>
          <a:ln>
            <a:no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en-US" sz="4000" b="1" dirty="0" smtClean="0">
                <a:latin typeface="Century Gothic" pitchFamily="34" charset="0"/>
              </a:rPr>
              <a:t>• Insecticides</a:t>
            </a:r>
          </a:p>
          <a:p>
            <a:r>
              <a:rPr lang="en-US" sz="4000" b="1" dirty="0" smtClean="0">
                <a:latin typeface="Century Gothic" pitchFamily="34" charset="0"/>
              </a:rPr>
              <a:t>• Petrochemicals</a:t>
            </a:r>
          </a:p>
          <a:p>
            <a:r>
              <a:rPr lang="en-US" sz="4000" b="1" dirty="0" smtClean="0">
                <a:latin typeface="Century Gothic" pitchFamily="34" charset="0"/>
              </a:rPr>
              <a:t>• Explosives</a:t>
            </a:r>
          </a:p>
          <a:p>
            <a:r>
              <a:rPr lang="en-US" sz="4000" b="1" dirty="0" smtClean="0">
                <a:latin typeface="Century Gothic" pitchFamily="34" charset="0"/>
              </a:rPr>
              <a:t>• Heavy metals </a:t>
            </a:r>
            <a:endParaRPr lang="en-US" sz="4000" b="1" dirty="0">
              <a:latin typeface="Century Gothic"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bg/>
                                          </p:spTgt>
                                        </p:tgtEl>
                                        <p:attrNameLst>
                                          <p:attrName>style.visibility</p:attrName>
                                        </p:attrNameLst>
                                      </p:cBhvr>
                                      <p:to>
                                        <p:strVal val="visible"/>
                                      </p:to>
                                    </p:set>
                                    <p:animEffect transition="in" filter="wipe(left)">
                                      <p:cBhvr>
                                        <p:cTn id="16" dur="500"/>
                                        <p:tgtEl>
                                          <p:spTgt spid="8">
                                            <p:bg/>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left)">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wipe(left)">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wipe(left)">
                                      <p:cBhvr>
                                        <p:cTn id="36" dur="500"/>
                                        <p:tgtEl>
                                          <p:spTgt spid="8">
                                            <p:txEl>
                                              <p:pRg st="3" end="3"/>
                                            </p:tx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9">
                                            <p:bg/>
                                          </p:spTgt>
                                        </p:tgtEl>
                                        <p:attrNameLst>
                                          <p:attrName>style.visibility</p:attrName>
                                        </p:attrNameLst>
                                      </p:cBhvr>
                                      <p:to>
                                        <p:strVal val="visible"/>
                                      </p:to>
                                    </p:set>
                                    <p:animEffect transition="in" filter="wipe(right)">
                                      <p:cBhvr>
                                        <p:cTn id="39" dur="500"/>
                                        <p:tgtEl>
                                          <p:spTgt spid="9">
                                            <p:bg/>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wipe(right)">
                                      <p:cBhvr>
                                        <p:cTn id="44" dur="500"/>
                                        <p:tgtEl>
                                          <p:spTgt spid="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Effect transition="in" filter="wipe(right)">
                                      <p:cBhvr>
                                        <p:cTn id="49" dur="500"/>
                                        <p:tgtEl>
                                          <p:spTgt spid="9">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9">
                                            <p:txEl>
                                              <p:pRg st="2" end="2"/>
                                            </p:txEl>
                                          </p:spTgt>
                                        </p:tgtEl>
                                        <p:attrNameLst>
                                          <p:attrName>style.visibility</p:attrName>
                                        </p:attrNameLst>
                                      </p:cBhvr>
                                      <p:to>
                                        <p:strVal val="visible"/>
                                      </p:to>
                                    </p:set>
                                    <p:animEffect transition="in" filter="wipe(right)">
                                      <p:cBhvr>
                                        <p:cTn id="54" dur="500"/>
                                        <p:tgtEl>
                                          <p:spTgt spid="9">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9">
                                            <p:txEl>
                                              <p:pRg st="3" end="3"/>
                                            </p:txEl>
                                          </p:spTgt>
                                        </p:tgtEl>
                                        <p:attrNameLst>
                                          <p:attrName>style.visibility</p:attrName>
                                        </p:attrNameLst>
                                      </p:cBhvr>
                                      <p:to>
                                        <p:strVal val="visible"/>
                                      </p:to>
                                    </p:set>
                                    <p:animEffect transition="in" filter="wipe(right)">
                                      <p:cBhvr>
                                        <p:cTn id="5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animBg="1"/>
      <p:bldP spid="9"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457200"/>
            <a:ext cx="9525000" cy="1569660"/>
          </a:xfrm>
          <a:prstGeom prst="rect">
            <a:avLst/>
          </a:prstGeom>
          <a:solidFill>
            <a:schemeClr val="accent6">
              <a:lumMod val="75000"/>
            </a:schemeClr>
          </a:solidFill>
          <a:ln>
            <a:solidFill>
              <a:schemeClr val="bg1"/>
            </a:solidFill>
          </a:ln>
        </p:spPr>
        <p:txBody>
          <a:bodyPr wrap="square">
            <a:spAutoFit/>
          </a:bodyPr>
          <a:lstStyle/>
          <a:p>
            <a:pPr algn="ctr"/>
            <a:r>
              <a:rPr lang="en-US" sz="4800" b="1" dirty="0" smtClean="0">
                <a:solidFill>
                  <a:schemeClr val="bg1"/>
                </a:solidFill>
                <a:latin typeface="Aharoni" pitchFamily="2" charset="-79"/>
                <a:cs typeface="Aharoni" pitchFamily="2" charset="-79"/>
              </a:rPr>
              <a:t>Research Areas of Environmental</a:t>
            </a:r>
            <a:r>
              <a:rPr lang="en-US" sz="4800" b="1" dirty="0">
                <a:solidFill>
                  <a:schemeClr val="bg1"/>
                </a:solidFill>
                <a:latin typeface="Aharoni" pitchFamily="2" charset="-79"/>
                <a:cs typeface="Aharoni" pitchFamily="2" charset="-79"/>
              </a:rPr>
              <a:t> </a:t>
            </a:r>
            <a:r>
              <a:rPr lang="en-US" sz="4800" b="1" dirty="0" smtClean="0">
                <a:solidFill>
                  <a:schemeClr val="bg1"/>
                </a:solidFill>
                <a:latin typeface="Aharoni" pitchFamily="2" charset="-79"/>
                <a:cs typeface="Aharoni" pitchFamily="2" charset="-79"/>
              </a:rPr>
              <a:t>Biotechnology</a:t>
            </a:r>
            <a:endParaRPr lang="en-US" sz="4800" b="1" dirty="0">
              <a:solidFill>
                <a:schemeClr val="bg1"/>
              </a:solidFill>
              <a:latin typeface="Aharoni" pitchFamily="2" charset="-79"/>
              <a:cs typeface="Aharoni" pitchFamily="2" charset="-79"/>
            </a:endParaRPr>
          </a:p>
        </p:txBody>
      </p:sp>
      <p:sp>
        <p:nvSpPr>
          <p:cNvPr id="1025" name="Rectangle 1"/>
          <p:cNvSpPr>
            <a:spLocks noChangeArrowheads="1"/>
          </p:cNvSpPr>
          <p:nvPr/>
        </p:nvSpPr>
        <p:spPr bwMode="auto">
          <a:xfrm>
            <a:off x="0" y="2538948"/>
            <a:ext cx="9144000" cy="3785652"/>
          </a:xfrm>
          <a:prstGeom prst="rect">
            <a:avLst/>
          </a:prstGeom>
          <a:solidFill>
            <a:schemeClr val="bg1">
              <a:alpha val="45000"/>
            </a:schemeClr>
          </a:solidFill>
          <a:ln>
            <a:noFill/>
            <a:headEnd/>
            <a:tailEnd/>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4000"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	• Biosensors</a:t>
            </a:r>
          </a:p>
          <a:p>
            <a:pPr lvl="0" eaLnBrk="0" fontAlgn="base" hangingPunct="0">
              <a:spcBef>
                <a:spcPct val="0"/>
              </a:spcBef>
              <a:spcAft>
                <a:spcPct val="0"/>
              </a:spcAft>
            </a:pPr>
            <a:r>
              <a:rPr lang="en-US" sz="4000" b="1" dirty="0" smtClean="0">
                <a:solidFill>
                  <a:schemeClr val="tx1"/>
                </a:solidFill>
                <a:latin typeface="Century Gothic" pitchFamily="34" charset="0"/>
                <a:ea typeface="Times New Roman" pitchFamily="18" charset="0"/>
                <a:cs typeface="Times New Roman" pitchFamily="18" charset="0"/>
              </a:rPr>
              <a:t>	• Bioindicators</a:t>
            </a:r>
          </a:p>
          <a:p>
            <a:pPr lvl="0" eaLnBrk="0" fontAlgn="base" hangingPunct="0">
              <a:spcBef>
                <a:spcPct val="0"/>
              </a:spcBef>
              <a:spcAft>
                <a:spcPct val="0"/>
              </a:spcAft>
            </a:pPr>
            <a:r>
              <a:rPr kumimoji="0" lang="en-US" sz="4000"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	• Bioremediation</a:t>
            </a:r>
          </a:p>
          <a:p>
            <a:pPr lvl="0" eaLnBrk="0" fontAlgn="base" hangingPunct="0">
              <a:spcBef>
                <a:spcPct val="0"/>
              </a:spcBef>
              <a:spcAft>
                <a:spcPct val="0"/>
              </a:spcAft>
            </a:pPr>
            <a:r>
              <a:rPr lang="en-US" sz="4000" b="1" dirty="0" smtClean="0">
                <a:solidFill>
                  <a:schemeClr val="tx1"/>
                </a:solidFill>
                <a:latin typeface="Century Gothic" pitchFamily="34" charset="0"/>
                <a:ea typeface="Times New Roman" pitchFamily="18" charset="0"/>
                <a:cs typeface="Times New Roman" pitchFamily="18" charset="0"/>
              </a:rPr>
              <a:t>	• </a:t>
            </a:r>
            <a:r>
              <a:rPr kumimoji="0" lang="en-US" sz="4000"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Phytoremediation</a:t>
            </a:r>
          </a:p>
          <a:p>
            <a:pPr marL="0" marR="0" lvl="0" indent="0" algn="l" defTabSz="914400" rtl="0" eaLnBrk="0" fontAlgn="base" latinLnBrk="0" hangingPunct="0">
              <a:lnSpc>
                <a:spcPct val="100000"/>
              </a:lnSpc>
              <a:spcBef>
                <a:spcPct val="0"/>
              </a:spcBef>
              <a:spcAft>
                <a:spcPct val="0"/>
              </a:spcAft>
              <a:buClrTx/>
              <a:buSzTx/>
              <a:tabLst/>
            </a:pPr>
            <a:r>
              <a:rPr kumimoji="0" lang="en-US" sz="4000"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	• High</a:t>
            </a:r>
            <a:r>
              <a:rPr kumimoji="0" lang="en-US" sz="4000" b="1" i="0" u="none" strike="noStrike" cap="none" normalizeH="0" dirty="0" smtClean="0">
                <a:ln>
                  <a:noFill/>
                </a:ln>
                <a:solidFill>
                  <a:schemeClr val="tx1"/>
                </a:solidFill>
                <a:effectLst/>
                <a:latin typeface="Century Gothic" pitchFamily="34" charset="0"/>
                <a:ea typeface="Times New Roman" pitchFamily="18" charset="0"/>
                <a:cs typeface="Times New Roman" pitchFamily="18" charset="0"/>
              </a:rPr>
              <a:t> Yield Farming</a:t>
            </a:r>
            <a:endParaRPr kumimoji="0" lang="en-US" sz="4000"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endParaRPr>
          </a:p>
          <a:p>
            <a:pPr eaLnBrk="0" fontAlgn="base" hangingPunct="0">
              <a:spcBef>
                <a:spcPct val="0"/>
              </a:spcBef>
              <a:spcAft>
                <a:spcPct val="0"/>
              </a:spcAft>
            </a:pPr>
            <a:r>
              <a:rPr lang="en-US" sz="4000" b="1" dirty="0" smtClean="0">
                <a:solidFill>
                  <a:schemeClr val="tx1"/>
                </a:solidFill>
                <a:latin typeface="Century Gothic" pitchFamily="34" charset="0"/>
                <a:ea typeface="Times New Roman" pitchFamily="18" charset="0"/>
                <a:cs typeface="Times New Roman" pitchFamily="18" charset="0"/>
              </a:rPr>
              <a:t>	• Biodiesel</a:t>
            </a:r>
            <a:endParaRPr kumimoji="0" lang="en-US" sz="4000"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25">
                                            <p:bg/>
                                          </p:spTgt>
                                        </p:tgtEl>
                                        <p:attrNameLst>
                                          <p:attrName>style.visibility</p:attrName>
                                        </p:attrNameLst>
                                      </p:cBhvr>
                                      <p:to>
                                        <p:strVal val="visible"/>
                                      </p:to>
                                    </p:set>
                                    <p:animEffect transition="in" filter="fade">
                                      <p:cBhvr>
                                        <p:cTn id="16" dur="500"/>
                                        <p:tgtEl>
                                          <p:spTgt spid="1025">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25">
                                            <p:txEl>
                                              <p:pRg st="0" end="0"/>
                                            </p:txEl>
                                          </p:spTgt>
                                        </p:tgtEl>
                                        <p:attrNameLst>
                                          <p:attrName>style.visibility</p:attrName>
                                        </p:attrNameLst>
                                      </p:cBhvr>
                                      <p:to>
                                        <p:strVal val="visible"/>
                                      </p:to>
                                    </p:set>
                                    <p:animEffect transition="in" filter="fade">
                                      <p:cBhvr>
                                        <p:cTn id="21" dur="500"/>
                                        <p:tgtEl>
                                          <p:spTgt spid="102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25">
                                            <p:txEl>
                                              <p:pRg st="1" end="1"/>
                                            </p:txEl>
                                          </p:spTgt>
                                        </p:tgtEl>
                                        <p:attrNameLst>
                                          <p:attrName>style.visibility</p:attrName>
                                        </p:attrNameLst>
                                      </p:cBhvr>
                                      <p:to>
                                        <p:strVal val="visible"/>
                                      </p:to>
                                    </p:set>
                                    <p:animEffect transition="in" filter="fade">
                                      <p:cBhvr>
                                        <p:cTn id="26" dur="500"/>
                                        <p:tgtEl>
                                          <p:spTgt spid="102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25">
                                            <p:txEl>
                                              <p:pRg st="2" end="2"/>
                                            </p:txEl>
                                          </p:spTgt>
                                        </p:tgtEl>
                                        <p:attrNameLst>
                                          <p:attrName>style.visibility</p:attrName>
                                        </p:attrNameLst>
                                      </p:cBhvr>
                                      <p:to>
                                        <p:strVal val="visible"/>
                                      </p:to>
                                    </p:set>
                                    <p:animEffect transition="in" filter="fade">
                                      <p:cBhvr>
                                        <p:cTn id="31" dur="500"/>
                                        <p:tgtEl>
                                          <p:spTgt spid="102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25">
                                            <p:txEl>
                                              <p:pRg st="3" end="3"/>
                                            </p:txEl>
                                          </p:spTgt>
                                        </p:tgtEl>
                                        <p:attrNameLst>
                                          <p:attrName>style.visibility</p:attrName>
                                        </p:attrNameLst>
                                      </p:cBhvr>
                                      <p:to>
                                        <p:strVal val="visible"/>
                                      </p:to>
                                    </p:set>
                                    <p:animEffect transition="in" filter="fade">
                                      <p:cBhvr>
                                        <p:cTn id="36" dur="500"/>
                                        <p:tgtEl>
                                          <p:spTgt spid="102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25">
                                            <p:txEl>
                                              <p:pRg st="4" end="4"/>
                                            </p:txEl>
                                          </p:spTgt>
                                        </p:tgtEl>
                                        <p:attrNameLst>
                                          <p:attrName>style.visibility</p:attrName>
                                        </p:attrNameLst>
                                      </p:cBhvr>
                                      <p:to>
                                        <p:strVal val="visible"/>
                                      </p:to>
                                    </p:set>
                                    <p:animEffect transition="in" filter="fade">
                                      <p:cBhvr>
                                        <p:cTn id="41" dur="500"/>
                                        <p:tgtEl>
                                          <p:spTgt spid="1025">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25">
                                            <p:txEl>
                                              <p:pRg st="5" end="5"/>
                                            </p:txEl>
                                          </p:spTgt>
                                        </p:tgtEl>
                                        <p:attrNameLst>
                                          <p:attrName>style.visibility</p:attrName>
                                        </p:attrNameLst>
                                      </p:cBhvr>
                                      <p:to>
                                        <p:strVal val="visible"/>
                                      </p:to>
                                    </p:set>
                                    <p:animEffect transition="in" filter="fade">
                                      <p:cBhvr>
                                        <p:cTn id="46" dur="500"/>
                                        <p:tgtEl>
                                          <p:spTgt spid="10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2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057400"/>
            <a:ext cx="9448800" cy="1938992"/>
          </a:xfrm>
          <a:prstGeom prst="rect">
            <a:avLst/>
          </a:prstGeom>
          <a:solidFill>
            <a:schemeClr val="lt1">
              <a:alpha val="45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000" b="1" dirty="0" smtClean="0">
                <a:solidFill>
                  <a:schemeClr val="tx1"/>
                </a:solidFill>
                <a:latin typeface="Century Gothic" pitchFamily="34" charset="0"/>
              </a:rPr>
              <a:t>They are devices that combine biological and electronic systems to detect or measure small amounts of specific substances, including environmental pollutants.</a:t>
            </a:r>
            <a:endParaRPr lang="en-US" sz="3000" b="1" dirty="0">
              <a:solidFill>
                <a:schemeClr val="tx1"/>
              </a:solidFill>
              <a:latin typeface="Century Gothic" pitchFamily="34" charset="0"/>
            </a:endParaRPr>
          </a:p>
        </p:txBody>
      </p:sp>
      <p:graphicFrame>
        <p:nvGraphicFramePr>
          <p:cNvPr id="1027" name="Object 5"/>
          <p:cNvGraphicFramePr>
            <a:graphicFrameLocks noChangeAspect="1"/>
          </p:cNvGraphicFramePr>
          <p:nvPr>
            <p:extLst>
              <p:ext uri="{D42A27DB-BD31-4B8C-83A1-F6EECF244321}">
                <p14:modId xmlns:p14="http://schemas.microsoft.com/office/powerpoint/2010/main" val="1804662510"/>
              </p:ext>
            </p:extLst>
          </p:nvPr>
        </p:nvGraphicFramePr>
        <p:xfrm>
          <a:off x="3189922" y="4419600"/>
          <a:ext cx="2764156" cy="2303463"/>
        </p:xfrm>
        <a:graphic>
          <a:graphicData uri="http://schemas.openxmlformats.org/presentationml/2006/ole">
            <mc:AlternateContent xmlns:mc="http://schemas.openxmlformats.org/markup-compatibility/2006">
              <mc:Choice xmlns:v="urn:schemas-microsoft-com:vml" Requires="v">
                <p:oleObj spid="_x0000_s1114" name="Photo Editor Photo" r:id="rId3" imgW="4458322" imgH="4458322" progId="MSPhotoEd.3">
                  <p:embed/>
                </p:oleObj>
              </mc:Choice>
              <mc:Fallback>
                <p:oleObj name="Photo Editor Photo" r:id="rId3" imgW="4458322" imgH="4458322" progId="MSPhotoEd.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9922" y="4419600"/>
                        <a:ext cx="2764156" cy="2303463"/>
                      </a:xfrm>
                      <a:prstGeom prst="rect">
                        <a:avLst/>
                      </a:prstGeom>
                      <a:noFill/>
                      <a:ln>
                        <a:noFill/>
                      </a:ln>
                      <a:effectLst/>
                      <a:extLst/>
                    </p:spPr>
                  </p:pic>
                </p:oleObj>
              </mc:Fallback>
            </mc:AlternateContent>
          </a:graphicData>
        </a:graphic>
      </p:graphicFrame>
      <p:pic>
        <p:nvPicPr>
          <p:cNvPr id="7" name="Picture 4" descr="BiosensorOpHand"/>
          <p:cNvPicPr>
            <a:picLocks noChangeAspect="1" noChangeArrowheads="1"/>
          </p:cNvPicPr>
          <p:nvPr/>
        </p:nvPicPr>
        <p:blipFill>
          <a:blip r:embed="rId5"/>
          <a:srcRect/>
          <a:stretch>
            <a:fillRect/>
          </a:stretch>
        </p:blipFill>
        <p:spPr bwMode="auto">
          <a:xfrm>
            <a:off x="6172200" y="4419600"/>
            <a:ext cx="2743200" cy="2286000"/>
          </a:xfrm>
          <a:prstGeom prst="rect">
            <a:avLst/>
          </a:prstGeom>
          <a:noFill/>
          <a:ln w="9525">
            <a:noFill/>
            <a:miter lim="800000"/>
            <a:headEnd/>
            <a:tailEnd/>
          </a:ln>
        </p:spPr>
      </p:pic>
      <p:sp>
        <p:nvSpPr>
          <p:cNvPr id="8" name="Rectangle 7"/>
          <p:cNvSpPr/>
          <p:nvPr/>
        </p:nvSpPr>
        <p:spPr>
          <a:xfrm>
            <a:off x="-457200" y="304800"/>
            <a:ext cx="9829800" cy="1323439"/>
          </a:xfrm>
          <a:prstGeom prst="rect">
            <a:avLst/>
          </a:prstGeom>
          <a:solidFill>
            <a:schemeClr val="accent6">
              <a:lumMod val="75000"/>
            </a:schemeClr>
          </a:solidFill>
          <a:ln>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8000" b="1" dirty="0" smtClean="0">
                <a:solidFill>
                  <a:schemeClr val="bg1"/>
                </a:solidFill>
                <a:latin typeface="Aharoni" pitchFamily="2" charset="-79"/>
                <a:ea typeface="Times New Roman" pitchFamily="18" charset="0"/>
                <a:cs typeface="Aharoni" pitchFamily="2" charset="-79"/>
              </a:rPr>
              <a:t>BIOSENSORS</a:t>
            </a:r>
            <a:endParaRPr lang="en-US" sz="8000" b="1" dirty="0">
              <a:solidFill>
                <a:schemeClr val="bg1"/>
              </a:solidFill>
              <a:latin typeface="Aharoni" pitchFamily="2" charset="-79"/>
              <a:cs typeface="Aharoni" pitchFamily="2" charset="-79"/>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651405244"/>
              </p:ext>
            </p:extLst>
          </p:nvPr>
        </p:nvGraphicFramePr>
        <p:xfrm>
          <a:off x="152400" y="4419600"/>
          <a:ext cx="2711450" cy="2286000"/>
        </p:xfrm>
        <a:graphic>
          <a:graphicData uri="http://schemas.openxmlformats.org/presentationml/2006/ole">
            <mc:AlternateContent xmlns:mc="http://schemas.openxmlformats.org/markup-compatibility/2006">
              <mc:Choice xmlns:v="urn:schemas-microsoft-com:vml" Requires="v">
                <p:oleObj spid="_x0000_s1115" name="Photo Editor Photo" r:id="rId6" imgW="9523810" imgH="9523810" progId="MSPhotoEd.3">
                  <p:embed/>
                </p:oleObj>
              </mc:Choice>
              <mc:Fallback>
                <p:oleObj name="Photo Editor Photo" r:id="rId6" imgW="9523810" imgH="9523810" progId="MSPhotoEd.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419600"/>
                        <a:ext cx="27114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wipe(down)">
                                      <p:cBhvr>
                                        <p:cTn id="23" dur="500"/>
                                        <p:tgtEl>
                                          <p:spTgt spid="1027"/>
                                        </p:tgtEl>
                                      </p:cBhvr>
                                    </p:animEffect>
                                  </p:childTnLst>
                                </p:cTn>
                              </p:par>
                              <p:par>
                                <p:cTn id="24" presetID="2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474655"/>
            <a:ext cx="9144000" cy="2554545"/>
          </a:xfrm>
          <a:prstGeom prst="rect">
            <a:avLst/>
          </a:prstGeom>
          <a:solidFill>
            <a:schemeClr val="bg1">
              <a:alpha val="50000"/>
            </a:schemeClr>
          </a:solidFill>
          <a:ln>
            <a:noFill/>
          </a:ln>
        </p:spPr>
        <p:txBody>
          <a:bodyPr wrap="square">
            <a:spAutoFit/>
          </a:bodyPr>
          <a:lstStyle/>
          <a:p>
            <a:pPr marL="914400" lvl="1" indent="-457200">
              <a:buFont typeface="Arial" pitchFamily="34" charset="0"/>
              <a:buChar char="•"/>
            </a:pPr>
            <a:r>
              <a:rPr lang="en-US" sz="3200" b="1" dirty="0" smtClean="0">
                <a:latin typeface="Century Gothic" pitchFamily="34" charset="0"/>
                <a:cs typeface="Aharoni" pitchFamily="2" charset="-79"/>
              </a:rPr>
              <a:t>Detecting levels of toxins in an ecosystem</a:t>
            </a:r>
          </a:p>
          <a:p>
            <a:pPr marL="914400" lvl="1" indent="-457200">
              <a:buFont typeface="Arial" pitchFamily="34" charset="0"/>
              <a:buChar char="•"/>
            </a:pPr>
            <a:r>
              <a:rPr lang="en-US" sz="3200" b="1" dirty="0" smtClean="0">
                <a:latin typeface="Century Gothic" pitchFamily="34" charset="0"/>
                <a:cs typeface="Aharoni" pitchFamily="2" charset="-79"/>
              </a:rPr>
              <a:t>Detecting airborne pathogens</a:t>
            </a:r>
          </a:p>
          <a:p>
            <a:pPr lvl="1"/>
            <a:r>
              <a:rPr lang="en-US" sz="3200" b="1" dirty="0" smtClean="0">
                <a:latin typeface="Century Gothic" pitchFamily="34" charset="0"/>
                <a:cs typeface="Aharoni" pitchFamily="2" charset="-79"/>
              </a:rPr>
              <a:t>	(i.e. anthrax)</a:t>
            </a:r>
          </a:p>
          <a:p>
            <a:pPr marL="914400" lvl="1" indent="-457200">
              <a:buFont typeface="Arial" pitchFamily="34" charset="0"/>
              <a:buChar char="•"/>
            </a:pPr>
            <a:r>
              <a:rPr lang="en-US" sz="3200" b="1" dirty="0" smtClean="0">
                <a:latin typeface="Century Gothic" pitchFamily="34" charset="0"/>
                <a:cs typeface="Aharoni" pitchFamily="2" charset="-79"/>
              </a:rPr>
              <a:t>Monitoring blood glucose levels</a:t>
            </a:r>
          </a:p>
        </p:txBody>
      </p:sp>
      <p:pic>
        <p:nvPicPr>
          <p:cNvPr id="4" name="Content Placeholder 6" descr="biosensor.jpg"/>
          <p:cNvPicPr>
            <a:picLocks noChangeAspect="1"/>
          </p:cNvPicPr>
          <p:nvPr/>
        </p:nvPicPr>
        <p:blipFill>
          <a:blip r:embed="rId2"/>
          <a:srcRect/>
          <a:stretch>
            <a:fillRect/>
          </a:stretch>
        </p:blipFill>
        <p:spPr>
          <a:xfrm>
            <a:off x="7226948" y="2474655"/>
            <a:ext cx="1917052" cy="2554545"/>
          </a:xfrm>
          <a:prstGeom prst="rect">
            <a:avLst/>
          </a:prstGeom>
        </p:spPr>
      </p:pic>
      <p:sp>
        <p:nvSpPr>
          <p:cNvPr id="2" name="Rectangle 1"/>
          <p:cNvSpPr/>
          <p:nvPr/>
        </p:nvSpPr>
        <p:spPr>
          <a:xfrm>
            <a:off x="-381000" y="304800"/>
            <a:ext cx="9829800" cy="1569660"/>
          </a:xfrm>
          <a:prstGeom prst="rect">
            <a:avLst/>
          </a:prstGeom>
          <a:solidFill>
            <a:schemeClr val="accent6">
              <a:lumMod val="75000"/>
            </a:schemeClr>
          </a:solidFill>
          <a:ln>
            <a:solidFill>
              <a:schemeClr val="bg1"/>
            </a:solidFill>
          </a:ln>
        </p:spPr>
        <p:txBody>
          <a:bodyPr wrap="square">
            <a:spAutoFit/>
          </a:bodyPr>
          <a:lstStyle/>
          <a:p>
            <a:pPr algn="ctr"/>
            <a:r>
              <a:rPr lang="en-US" sz="4800" b="1" dirty="0">
                <a:solidFill>
                  <a:schemeClr val="bg1"/>
                </a:solidFill>
                <a:latin typeface="Aharoni" pitchFamily="2" charset="-79"/>
                <a:cs typeface="Aharoni" pitchFamily="2" charset="-79"/>
              </a:rPr>
              <a:t>Current uses of biosensors include: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_low_poly_by_prusakov-d6ks4mp.jpg"/>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381000" y="304800"/>
            <a:ext cx="9829800" cy="830997"/>
          </a:xfrm>
          <a:prstGeom prst="rect">
            <a:avLst/>
          </a:prstGeom>
          <a:solidFill>
            <a:schemeClr val="accent6">
              <a:lumMod val="75000"/>
            </a:schemeClr>
          </a:solidFill>
          <a:ln>
            <a:solidFill>
              <a:schemeClr val="bg1"/>
            </a:solidFill>
          </a:ln>
        </p:spPr>
        <p:txBody>
          <a:bodyPr wrap="square">
            <a:spAutoFit/>
          </a:bodyPr>
          <a:lstStyle/>
          <a:p>
            <a:pPr algn="ctr"/>
            <a:r>
              <a:rPr lang="en-US" sz="4800" b="1" dirty="0" smtClean="0">
                <a:solidFill>
                  <a:schemeClr val="bg1"/>
                </a:solidFill>
                <a:latin typeface="Aharoni" pitchFamily="2" charset="-79"/>
                <a:cs typeface="Aharoni" pitchFamily="2" charset="-79"/>
              </a:rPr>
              <a:t>Elements of a Biosensor</a:t>
            </a:r>
            <a:endParaRPr lang="en-US" sz="4800" b="1" dirty="0">
              <a:solidFill>
                <a:schemeClr val="bg1"/>
              </a:solidFill>
              <a:latin typeface="Aharoni" pitchFamily="2" charset="-79"/>
              <a:cs typeface="Aharoni" pitchFamily="2" charset="-79"/>
            </a:endParaRPr>
          </a:p>
        </p:txBody>
      </p:sp>
      <p:pic>
        <p:nvPicPr>
          <p:cNvPr id="6" name="Picture 5" descr="Biosensor_System.jp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740" t="9887" r="2826" b="3991"/>
          <a:stretch/>
        </p:blipFill>
        <p:spPr>
          <a:xfrm>
            <a:off x="0" y="1447800"/>
            <a:ext cx="9160565" cy="5079473"/>
          </a:xfrm>
          <a:prstGeom prst="rect">
            <a:avLst/>
          </a:prstGeom>
        </p:spPr>
      </p:pic>
    </p:spTree>
    <p:extLst>
      <p:ext uri="{BB962C8B-B14F-4D97-AF65-F5344CB8AC3E}">
        <p14:creationId xmlns:p14="http://schemas.microsoft.com/office/powerpoint/2010/main" val="2341591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505</TotalTime>
  <Words>821</Words>
  <Application>Microsoft Office PowerPoint</Application>
  <PresentationFormat>On-screen Show (4:3)</PresentationFormat>
  <Paragraphs>104</Paragraphs>
  <Slides>30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Theme2</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Rey Cabual</dc:creator>
  <cp:lastModifiedBy>JOMAR MERCADO URBANO</cp:lastModifiedBy>
  <cp:revision>74</cp:revision>
  <cp:lastPrinted>2015-01-21T10:53:47Z</cp:lastPrinted>
  <dcterms:created xsi:type="dcterms:W3CDTF">2015-01-17T09:45:47Z</dcterms:created>
  <dcterms:modified xsi:type="dcterms:W3CDTF">2015-01-21T11:31:18Z</dcterms:modified>
</cp:coreProperties>
</file>