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26"/>
  </p:notesMasterIdLst>
  <p:handoutMasterIdLst>
    <p:handoutMasterId r:id="rId27"/>
  </p:handoutMasterIdLst>
  <p:sldIdLst>
    <p:sldId id="256" r:id="rId5"/>
    <p:sldId id="331" r:id="rId6"/>
    <p:sldId id="333" r:id="rId7"/>
    <p:sldId id="334" r:id="rId8"/>
    <p:sldId id="336" r:id="rId9"/>
    <p:sldId id="337" r:id="rId10"/>
    <p:sldId id="338" r:id="rId11"/>
    <p:sldId id="339" r:id="rId12"/>
    <p:sldId id="340" r:id="rId13"/>
    <p:sldId id="341" r:id="rId14"/>
    <p:sldId id="342" r:id="rId15"/>
    <p:sldId id="343" r:id="rId16"/>
    <p:sldId id="344" r:id="rId17"/>
    <p:sldId id="345" r:id="rId18"/>
    <p:sldId id="347" r:id="rId19"/>
    <p:sldId id="349" r:id="rId20"/>
    <p:sldId id="279" r:id="rId21"/>
    <p:sldId id="281" r:id="rId22"/>
    <p:sldId id="283" r:id="rId23"/>
    <p:sldId id="327" r:id="rId24"/>
    <p:sldId id="330" r:id="rId25"/>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13" algn="l" rtl="0" fontAlgn="base">
      <a:spcBef>
        <a:spcPct val="0"/>
      </a:spcBef>
      <a:spcAft>
        <a:spcPct val="0"/>
      </a:spcAft>
      <a:defRPr kern="1200">
        <a:solidFill>
          <a:schemeClr val="tx1"/>
        </a:solidFill>
        <a:latin typeface="Arial" charset="0"/>
        <a:ea typeface="+mn-ea"/>
        <a:cs typeface="+mn-cs"/>
      </a:defRPr>
    </a:lvl2pPr>
    <a:lvl3pPr marL="914226" algn="l" rtl="0" fontAlgn="base">
      <a:spcBef>
        <a:spcPct val="0"/>
      </a:spcBef>
      <a:spcAft>
        <a:spcPct val="0"/>
      </a:spcAft>
      <a:defRPr kern="1200">
        <a:solidFill>
          <a:schemeClr val="tx1"/>
        </a:solidFill>
        <a:latin typeface="Arial" charset="0"/>
        <a:ea typeface="+mn-ea"/>
        <a:cs typeface="+mn-cs"/>
      </a:defRPr>
    </a:lvl3pPr>
    <a:lvl4pPr marL="1371341" algn="l" rtl="0" fontAlgn="base">
      <a:spcBef>
        <a:spcPct val="0"/>
      </a:spcBef>
      <a:spcAft>
        <a:spcPct val="0"/>
      </a:spcAft>
      <a:defRPr kern="1200">
        <a:solidFill>
          <a:schemeClr val="tx1"/>
        </a:solidFill>
        <a:latin typeface="Arial" charset="0"/>
        <a:ea typeface="+mn-ea"/>
        <a:cs typeface="+mn-cs"/>
      </a:defRPr>
    </a:lvl4pPr>
    <a:lvl5pPr marL="1828453" algn="l" rtl="0" fontAlgn="base">
      <a:spcBef>
        <a:spcPct val="0"/>
      </a:spcBef>
      <a:spcAft>
        <a:spcPct val="0"/>
      </a:spcAft>
      <a:defRPr kern="1200">
        <a:solidFill>
          <a:schemeClr val="tx1"/>
        </a:solidFill>
        <a:latin typeface="Arial" charset="0"/>
        <a:ea typeface="+mn-ea"/>
        <a:cs typeface="+mn-cs"/>
      </a:defRPr>
    </a:lvl5pPr>
    <a:lvl6pPr marL="2285566" algn="l" defTabSz="914226" rtl="0" eaLnBrk="1" latinLnBrk="0" hangingPunct="1">
      <a:defRPr kern="1200">
        <a:solidFill>
          <a:schemeClr val="tx1"/>
        </a:solidFill>
        <a:latin typeface="Arial" charset="0"/>
        <a:ea typeface="+mn-ea"/>
        <a:cs typeface="+mn-cs"/>
      </a:defRPr>
    </a:lvl6pPr>
    <a:lvl7pPr marL="2742679" algn="l" defTabSz="914226" rtl="0" eaLnBrk="1" latinLnBrk="0" hangingPunct="1">
      <a:defRPr kern="1200">
        <a:solidFill>
          <a:schemeClr val="tx1"/>
        </a:solidFill>
        <a:latin typeface="Arial" charset="0"/>
        <a:ea typeface="+mn-ea"/>
        <a:cs typeface="+mn-cs"/>
      </a:defRPr>
    </a:lvl7pPr>
    <a:lvl8pPr marL="3199794" algn="l" defTabSz="914226" rtl="0" eaLnBrk="1" latinLnBrk="0" hangingPunct="1">
      <a:defRPr kern="1200">
        <a:solidFill>
          <a:schemeClr val="tx1"/>
        </a:solidFill>
        <a:latin typeface="Arial" charset="0"/>
        <a:ea typeface="+mn-ea"/>
        <a:cs typeface="+mn-cs"/>
      </a:defRPr>
    </a:lvl8pPr>
    <a:lvl9pPr marL="3656907" algn="l" defTabSz="914226"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4660"/>
  </p:normalViewPr>
  <p:slideViewPr>
    <p:cSldViewPr>
      <p:cViewPr>
        <p:scale>
          <a:sx n="41" d="100"/>
          <a:sy n="41" d="100"/>
        </p:scale>
        <p:origin x="-2430" y="-7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83F58-9FF8-47B2-B25F-CF04BDFF2D6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267C1A-9A3C-4745-B7C0-468E3B667066}">
      <dgm:prSet phldrT="[Text]" custT="1"/>
      <dgm:spPr/>
      <dgm:t>
        <a:bodyPr/>
        <a:lstStyle/>
        <a:p>
          <a:r>
            <a:rPr lang="en-US" sz="2300" b="1" dirty="0" smtClean="0"/>
            <a:t>Yeast catalyze/eat sugar</a:t>
          </a:r>
          <a:endParaRPr lang="en-US" sz="2300" b="1" dirty="0"/>
        </a:p>
      </dgm:t>
    </dgm:pt>
    <dgm:pt modelId="{A70F7B19-D074-49B3-A2AF-BB9A43932795}" type="parTrans" cxnId="{3D92059E-84D3-4354-A914-7E65E48DCBE1}">
      <dgm:prSet/>
      <dgm:spPr/>
      <dgm:t>
        <a:bodyPr/>
        <a:lstStyle/>
        <a:p>
          <a:endParaRPr lang="en-US" sz="2300" b="1"/>
        </a:p>
      </dgm:t>
    </dgm:pt>
    <dgm:pt modelId="{D4A592DA-3992-4F69-926D-50D03DE782BA}" type="sibTrans" cxnId="{3D92059E-84D3-4354-A914-7E65E48DCBE1}">
      <dgm:prSet custT="1"/>
      <dgm:spPr/>
      <dgm:t>
        <a:bodyPr/>
        <a:lstStyle/>
        <a:p>
          <a:endParaRPr lang="en-US" sz="2300" b="1"/>
        </a:p>
      </dgm:t>
    </dgm:pt>
    <dgm:pt modelId="{5E13AB6C-A3D2-48CE-A250-34312D58D50C}">
      <dgm:prSet phldrT="[Text]" custT="1"/>
      <dgm:spPr/>
      <dgm:t>
        <a:bodyPr/>
        <a:lstStyle/>
        <a:p>
          <a:r>
            <a:rPr lang="en-US" sz="2300" b="1" dirty="0" smtClean="0"/>
            <a:t>Carbon dioxide and alcoholic waste produce</a:t>
          </a:r>
          <a:endParaRPr lang="en-US" sz="2300" b="1" dirty="0"/>
        </a:p>
      </dgm:t>
    </dgm:pt>
    <dgm:pt modelId="{9AFC8253-E768-48F4-AE91-A1357829F90B}" type="parTrans" cxnId="{716154D5-F591-4B7B-A454-6DB76243203F}">
      <dgm:prSet/>
      <dgm:spPr/>
      <dgm:t>
        <a:bodyPr/>
        <a:lstStyle/>
        <a:p>
          <a:endParaRPr lang="en-US" sz="2300" b="1"/>
        </a:p>
      </dgm:t>
    </dgm:pt>
    <dgm:pt modelId="{54DA3E19-5C99-4228-AD99-8754B849B9E9}" type="sibTrans" cxnId="{716154D5-F591-4B7B-A454-6DB76243203F}">
      <dgm:prSet custT="1"/>
      <dgm:spPr/>
      <dgm:t>
        <a:bodyPr/>
        <a:lstStyle/>
        <a:p>
          <a:endParaRPr lang="en-US" sz="2300" b="1"/>
        </a:p>
      </dgm:t>
    </dgm:pt>
    <dgm:pt modelId="{A6556040-C84D-453F-B56F-63CB4465B51C}">
      <dgm:prSet phldrT="[Text]" custT="1"/>
      <dgm:spPr/>
      <dgm:t>
        <a:bodyPr/>
        <a:lstStyle/>
        <a:p>
          <a:r>
            <a:rPr lang="en-US" sz="2300" b="1" dirty="0" smtClean="0"/>
            <a:t>Bubble caps (viscoelastic matrix) appear in the dough.</a:t>
          </a:r>
          <a:endParaRPr lang="en-US" sz="2300" b="1" dirty="0"/>
        </a:p>
      </dgm:t>
    </dgm:pt>
    <dgm:pt modelId="{311CB1BB-8039-470E-A6B8-43F68E822177}" type="parTrans" cxnId="{F46206BA-0D49-401B-B992-9F6B584A2C65}">
      <dgm:prSet/>
      <dgm:spPr/>
      <dgm:t>
        <a:bodyPr/>
        <a:lstStyle/>
        <a:p>
          <a:endParaRPr lang="en-US" sz="2300" b="1"/>
        </a:p>
      </dgm:t>
    </dgm:pt>
    <dgm:pt modelId="{878AADFA-2426-4E0E-B403-093E24DE8F55}" type="sibTrans" cxnId="{F46206BA-0D49-401B-B992-9F6B584A2C65}">
      <dgm:prSet/>
      <dgm:spPr/>
      <dgm:t>
        <a:bodyPr/>
        <a:lstStyle/>
        <a:p>
          <a:endParaRPr lang="en-US" sz="2300" b="1"/>
        </a:p>
      </dgm:t>
    </dgm:pt>
    <dgm:pt modelId="{36E2B0CB-7472-4597-91F6-02F1D142F548}" type="pres">
      <dgm:prSet presAssocID="{0BC83F58-9FF8-47B2-B25F-CF04BDFF2D6D}" presName="Name0" presStyleCnt="0">
        <dgm:presLayoutVars>
          <dgm:dir/>
          <dgm:resizeHandles val="exact"/>
        </dgm:presLayoutVars>
      </dgm:prSet>
      <dgm:spPr/>
    </dgm:pt>
    <dgm:pt modelId="{6457072F-B1DD-46B6-A140-0D75C5F4676E}" type="pres">
      <dgm:prSet presAssocID="{CF267C1A-9A3C-4745-B7C0-468E3B667066}" presName="node" presStyleLbl="node1" presStyleIdx="0" presStyleCnt="3">
        <dgm:presLayoutVars>
          <dgm:bulletEnabled val="1"/>
        </dgm:presLayoutVars>
      </dgm:prSet>
      <dgm:spPr/>
      <dgm:t>
        <a:bodyPr/>
        <a:lstStyle/>
        <a:p>
          <a:endParaRPr lang="en-US"/>
        </a:p>
      </dgm:t>
    </dgm:pt>
    <dgm:pt modelId="{1154326B-1556-460E-B40E-568CE77AB844}" type="pres">
      <dgm:prSet presAssocID="{D4A592DA-3992-4F69-926D-50D03DE782BA}" presName="sibTrans" presStyleLbl="sibTrans2D1" presStyleIdx="0" presStyleCnt="2"/>
      <dgm:spPr/>
      <dgm:t>
        <a:bodyPr/>
        <a:lstStyle/>
        <a:p>
          <a:endParaRPr lang="en-US"/>
        </a:p>
      </dgm:t>
    </dgm:pt>
    <dgm:pt modelId="{5A2C96C6-68AD-455C-917F-E392D1FD6E26}" type="pres">
      <dgm:prSet presAssocID="{D4A592DA-3992-4F69-926D-50D03DE782BA}" presName="connectorText" presStyleLbl="sibTrans2D1" presStyleIdx="0" presStyleCnt="2"/>
      <dgm:spPr/>
      <dgm:t>
        <a:bodyPr/>
        <a:lstStyle/>
        <a:p>
          <a:endParaRPr lang="en-US"/>
        </a:p>
      </dgm:t>
    </dgm:pt>
    <dgm:pt modelId="{F0E68A28-901C-43E1-8C38-15802A091332}" type="pres">
      <dgm:prSet presAssocID="{5E13AB6C-A3D2-48CE-A250-34312D58D50C}" presName="node" presStyleLbl="node1" presStyleIdx="1" presStyleCnt="3">
        <dgm:presLayoutVars>
          <dgm:bulletEnabled val="1"/>
        </dgm:presLayoutVars>
      </dgm:prSet>
      <dgm:spPr/>
      <dgm:t>
        <a:bodyPr/>
        <a:lstStyle/>
        <a:p>
          <a:endParaRPr lang="en-US"/>
        </a:p>
      </dgm:t>
    </dgm:pt>
    <dgm:pt modelId="{2F9AFA2D-05D5-48EC-81A5-1E64F09DA70B}" type="pres">
      <dgm:prSet presAssocID="{54DA3E19-5C99-4228-AD99-8754B849B9E9}" presName="sibTrans" presStyleLbl="sibTrans2D1" presStyleIdx="1" presStyleCnt="2"/>
      <dgm:spPr/>
      <dgm:t>
        <a:bodyPr/>
        <a:lstStyle/>
        <a:p>
          <a:endParaRPr lang="en-US"/>
        </a:p>
      </dgm:t>
    </dgm:pt>
    <dgm:pt modelId="{3A2A795F-7194-455F-9ED0-0FA51B3C2849}" type="pres">
      <dgm:prSet presAssocID="{54DA3E19-5C99-4228-AD99-8754B849B9E9}" presName="connectorText" presStyleLbl="sibTrans2D1" presStyleIdx="1" presStyleCnt="2"/>
      <dgm:spPr/>
      <dgm:t>
        <a:bodyPr/>
        <a:lstStyle/>
        <a:p>
          <a:endParaRPr lang="en-US"/>
        </a:p>
      </dgm:t>
    </dgm:pt>
    <dgm:pt modelId="{4511CC8A-63D6-4243-9E28-03BC8D94F810}" type="pres">
      <dgm:prSet presAssocID="{A6556040-C84D-453F-B56F-63CB4465B51C}" presName="node" presStyleLbl="node1" presStyleIdx="2" presStyleCnt="3">
        <dgm:presLayoutVars>
          <dgm:bulletEnabled val="1"/>
        </dgm:presLayoutVars>
      </dgm:prSet>
      <dgm:spPr/>
      <dgm:t>
        <a:bodyPr/>
        <a:lstStyle/>
        <a:p>
          <a:endParaRPr lang="en-US"/>
        </a:p>
      </dgm:t>
    </dgm:pt>
  </dgm:ptLst>
  <dgm:cxnLst>
    <dgm:cxn modelId="{E03A9738-DB2B-416D-A7A7-D8930E894B7E}" type="presOf" srcId="{A6556040-C84D-453F-B56F-63CB4465B51C}" destId="{4511CC8A-63D6-4243-9E28-03BC8D94F810}" srcOrd="0" destOrd="0" presId="urn:microsoft.com/office/officeart/2005/8/layout/process1"/>
    <dgm:cxn modelId="{94FB6A31-1C92-4188-9DC2-0AFDD1E2E968}" type="presOf" srcId="{CF267C1A-9A3C-4745-B7C0-468E3B667066}" destId="{6457072F-B1DD-46B6-A140-0D75C5F4676E}" srcOrd="0" destOrd="0" presId="urn:microsoft.com/office/officeart/2005/8/layout/process1"/>
    <dgm:cxn modelId="{716154D5-F591-4B7B-A454-6DB76243203F}" srcId="{0BC83F58-9FF8-47B2-B25F-CF04BDFF2D6D}" destId="{5E13AB6C-A3D2-48CE-A250-34312D58D50C}" srcOrd="1" destOrd="0" parTransId="{9AFC8253-E768-48F4-AE91-A1357829F90B}" sibTransId="{54DA3E19-5C99-4228-AD99-8754B849B9E9}"/>
    <dgm:cxn modelId="{F4200527-A7EB-4948-82AD-9AA99617D34B}" type="presOf" srcId="{D4A592DA-3992-4F69-926D-50D03DE782BA}" destId="{1154326B-1556-460E-B40E-568CE77AB844}" srcOrd="0" destOrd="0" presId="urn:microsoft.com/office/officeart/2005/8/layout/process1"/>
    <dgm:cxn modelId="{3194939D-D2A7-4EB7-A907-CAAAC008A1A1}" type="presOf" srcId="{54DA3E19-5C99-4228-AD99-8754B849B9E9}" destId="{3A2A795F-7194-455F-9ED0-0FA51B3C2849}" srcOrd="1" destOrd="0" presId="urn:microsoft.com/office/officeart/2005/8/layout/process1"/>
    <dgm:cxn modelId="{647BD242-51AA-455D-B0F1-21EC09F427D8}" type="presOf" srcId="{D4A592DA-3992-4F69-926D-50D03DE782BA}" destId="{5A2C96C6-68AD-455C-917F-E392D1FD6E26}" srcOrd="1" destOrd="0" presId="urn:microsoft.com/office/officeart/2005/8/layout/process1"/>
    <dgm:cxn modelId="{2A3158D5-800D-482D-A2AE-D3A764B88D41}" type="presOf" srcId="{54DA3E19-5C99-4228-AD99-8754B849B9E9}" destId="{2F9AFA2D-05D5-48EC-81A5-1E64F09DA70B}" srcOrd="0" destOrd="0" presId="urn:microsoft.com/office/officeart/2005/8/layout/process1"/>
    <dgm:cxn modelId="{3D92059E-84D3-4354-A914-7E65E48DCBE1}" srcId="{0BC83F58-9FF8-47B2-B25F-CF04BDFF2D6D}" destId="{CF267C1A-9A3C-4745-B7C0-468E3B667066}" srcOrd="0" destOrd="0" parTransId="{A70F7B19-D074-49B3-A2AF-BB9A43932795}" sibTransId="{D4A592DA-3992-4F69-926D-50D03DE782BA}"/>
    <dgm:cxn modelId="{439E683A-812F-4BE9-B030-F23CF65250B0}" type="presOf" srcId="{0BC83F58-9FF8-47B2-B25F-CF04BDFF2D6D}" destId="{36E2B0CB-7472-4597-91F6-02F1D142F548}" srcOrd="0" destOrd="0" presId="urn:microsoft.com/office/officeart/2005/8/layout/process1"/>
    <dgm:cxn modelId="{F46206BA-0D49-401B-B992-9F6B584A2C65}" srcId="{0BC83F58-9FF8-47B2-B25F-CF04BDFF2D6D}" destId="{A6556040-C84D-453F-B56F-63CB4465B51C}" srcOrd="2" destOrd="0" parTransId="{311CB1BB-8039-470E-A6B8-43F68E822177}" sibTransId="{878AADFA-2426-4E0E-B403-093E24DE8F55}"/>
    <dgm:cxn modelId="{B4165A18-E7DD-4626-A172-F578F3DACEA3}" type="presOf" srcId="{5E13AB6C-A3D2-48CE-A250-34312D58D50C}" destId="{F0E68A28-901C-43E1-8C38-15802A091332}" srcOrd="0" destOrd="0" presId="urn:microsoft.com/office/officeart/2005/8/layout/process1"/>
    <dgm:cxn modelId="{5AC7A87C-F21A-41FB-8EAF-1DC1054590AE}" type="presParOf" srcId="{36E2B0CB-7472-4597-91F6-02F1D142F548}" destId="{6457072F-B1DD-46B6-A140-0D75C5F4676E}" srcOrd="0" destOrd="0" presId="urn:microsoft.com/office/officeart/2005/8/layout/process1"/>
    <dgm:cxn modelId="{91F3E69A-368C-4F71-A562-2DB467E7652E}" type="presParOf" srcId="{36E2B0CB-7472-4597-91F6-02F1D142F548}" destId="{1154326B-1556-460E-B40E-568CE77AB844}" srcOrd="1" destOrd="0" presId="urn:microsoft.com/office/officeart/2005/8/layout/process1"/>
    <dgm:cxn modelId="{CA92A63E-BF17-445F-ADC0-FACB8088AC04}" type="presParOf" srcId="{1154326B-1556-460E-B40E-568CE77AB844}" destId="{5A2C96C6-68AD-455C-917F-E392D1FD6E26}" srcOrd="0" destOrd="0" presId="urn:microsoft.com/office/officeart/2005/8/layout/process1"/>
    <dgm:cxn modelId="{55756B46-1417-487C-8C71-09B296C662A1}" type="presParOf" srcId="{36E2B0CB-7472-4597-91F6-02F1D142F548}" destId="{F0E68A28-901C-43E1-8C38-15802A091332}" srcOrd="2" destOrd="0" presId="urn:microsoft.com/office/officeart/2005/8/layout/process1"/>
    <dgm:cxn modelId="{29CA9635-9EA6-4A4D-942F-8020101D98D5}" type="presParOf" srcId="{36E2B0CB-7472-4597-91F6-02F1D142F548}" destId="{2F9AFA2D-05D5-48EC-81A5-1E64F09DA70B}" srcOrd="3" destOrd="0" presId="urn:microsoft.com/office/officeart/2005/8/layout/process1"/>
    <dgm:cxn modelId="{4FF13F7E-5532-4A69-BC55-842E99275A0E}" type="presParOf" srcId="{2F9AFA2D-05D5-48EC-81A5-1E64F09DA70B}" destId="{3A2A795F-7194-455F-9ED0-0FA51B3C2849}" srcOrd="0" destOrd="0" presId="urn:microsoft.com/office/officeart/2005/8/layout/process1"/>
    <dgm:cxn modelId="{41CC01DA-4EB9-4D16-A97E-680F766F7549}" type="presParOf" srcId="{36E2B0CB-7472-4597-91F6-02F1D142F548}" destId="{4511CC8A-63D6-4243-9E28-03BC8D94F81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7072F-B1DD-46B6-A140-0D75C5F4676E}">
      <dsp:nvSpPr>
        <dsp:cNvPr id="0" name=""/>
        <dsp:cNvSpPr/>
      </dsp:nvSpPr>
      <dsp:spPr>
        <a:xfrm>
          <a:off x="7567" y="1226175"/>
          <a:ext cx="2261964" cy="161164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Yeast catalyze/eat sugar</a:t>
          </a:r>
          <a:endParaRPr lang="en-US" sz="2300" b="1" kern="1200" dirty="0"/>
        </a:p>
      </dsp:txBody>
      <dsp:txXfrm>
        <a:off x="54771" y="1273379"/>
        <a:ext cx="2167556" cy="1517241"/>
      </dsp:txXfrm>
    </dsp:sp>
    <dsp:sp modelId="{1154326B-1556-460E-B40E-568CE77AB844}">
      <dsp:nvSpPr>
        <dsp:cNvPr id="0" name=""/>
        <dsp:cNvSpPr/>
      </dsp:nvSpPr>
      <dsp:spPr>
        <a:xfrm>
          <a:off x="2495728" y="1751516"/>
          <a:ext cx="479536" cy="56096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a:p>
      </dsp:txBody>
      <dsp:txXfrm>
        <a:off x="2495728" y="1863709"/>
        <a:ext cx="335675" cy="336581"/>
      </dsp:txXfrm>
    </dsp:sp>
    <dsp:sp modelId="{F0E68A28-901C-43E1-8C38-15802A091332}">
      <dsp:nvSpPr>
        <dsp:cNvPr id="0" name=""/>
        <dsp:cNvSpPr/>
      </dsp:nvSpPr>
      <dsp:spPr>
        <a:xfrm>
          <a:off x="3174317" y="1226175"/>
          <a:ext cx="2261964" cy="161164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Carbon dioxide and alcoholic waste produce</a:t>
          </a:r>
          <a:endParaRPr lang="en-US" sz="2300" b="1" kern="1200" dirty="0"/>
        </a:p>
      </dsp:txBody>
      <dsp:txXfrm>
        <a:off x="3221521" y="1273379"/>
        <a:ext cx="2167556" cy="1517241"/>
      </dsp:txXfrm>
    </dsp:sp>
    <dsp:sp modelId="{2F9AFA2D-05D5-48EC-81A5-1E64F09DA70B}">
      <dsp:nvSpPr>
        <dsp:cNvPr id="0" name=""/>
        <dsp:cNvSpPr/>
      </dsp:nvSpPr>
      <dsp:spPr>
        <a:xfrm>
          <a:off x="5662478" y="1751516"/>
          <a:ext cx="479536" cy="56096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a:p>
      </dsp:txBody>
      <dsp:txXfrm>
        <a:off x="5662478" y="1863709"/>
        <a:ext cx="335675" cy="336581"/>
      </dsp:txXfrm>
    </dsp:sp>
    <dsp:sp modelId="{4511CC8A-63D6-4243-9E28-03BC8D94F810}">
      <dsp:nvSpPr>
        <dsp:cNvPr id="0" name=""/>
        <dsp:cNvSpPr/>
      </dsp:nvSpPr>
      <dsp:spPr>
        <a:xfrm>
          <a:off x="6341067" y="1226175"/>
          <a:ext cx="2261964" cy="161164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Bubble caps (viscoelastic matrix) appear in the dough.</a:t>
          </a:r>
          <a:endParaRPr lang="en-US" sz="2300" b="1" kern="1200" dirty="0"/>
        </a:p>
      </dsp:txBody>
      <dsp:txXfrm>
        <a:off x="6388271" y="1273379"/>
        <a:ext cx="2167556" cy="15172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latin typeface="Constantia" pitchFamily="18" charset="0"/>
              </a:defRPr>
            </a:lvl1pPr>
          </a:lstStyle>
          <a:p>
            <a:endParaRPr lang="en-CA"/>
          </a:p>
        </p:txBody>
      </p:sp>
      <p:sp>
        <p:nvSpPr>
          <p:cNvPr id="36867" name="Rectangle 3"/>
          <p:cNvSpPr>
            <a:spLocks noGrp="1" noChangeArrowheads="1"/>
          </p:cNvSpPr>
          <p:nvPr>
            <p:ph type="dt" sz="quarter"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atin typeface="Constantia" pitchFamily="18" charset="0"/>
              </a:defRPr>
            </a:lvl1pPr>
          </a:lstStyle>
          <a:p>
            <a:fld id="{91F5165F-80AF-4732-A45B-F1805D7C2638}" type="datetimeFigureOut">
              <a:rPr lang="en-CA"/>
              <a:pPr/>
              <a:t>21/01/2015</a:t>
            </a:fld>
            <a:endParaRPr lang="en-CA"/>
          </a:p>
        </p:txBody>
      </p:sp>
      <p:sp>
        <p:nvSpPr>
          <p:cNvPr id="36868" name="Rectangle 4"/>
          <p:cNvSpPr>
            <a:spLocks noGrp="1" noChangeArrowheads="1"/>
          </p:cNvSpPr>
          <p:nvPr>
            <p:ph type="ftr" sz="quarter" idx="2"/>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latin typeface="Constantia" pitchFamily="18" charset="0"/>
              </a:defRPr>
            </a:lvl1pPr>
          </a:lstStyle>
          <a:p>
            <a:endParaRPr lang="en-CA"/>
          </a:p>
        </p:txBody>
      </p:sp>
      <p:sp>
        <p:nvSpPr>
          <p:cNvPr id="36869" name="Rectangle 5"/>
          <p:cNvSpPr>
            <a:spLocks noGrp="1" noChangeArrowheads="1"/>
          </p:cNvSpPr>
          <p:nvPr>
            <p:ph type="sldNum" sz="quarter" idx="3"/>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atin typeface="Constantia" pitchFamily="18" charset="0"/>
              </a:defRPr>
            </a:lvl1pPr>
          </a:lstStyle>
          <a:p>
            <a:fld id="{D986A97D-7909-4D06-89FD-2A4616205C33}" type="slidenum">
              <a:rPr lang="en-CA"/>
              <a:pPr/>
              <a:t>‹#›</a:t>
            </a:fld>
            <a:endParaRPr lang="en-CA"/>
          </a:p>
        </p:txBody>
      </p:sp>
    </p:spTree>
    <p:extLst>
      <p:ext uri="{BB962C8B-B14F-4D97-AF65-F5344CB8AC3E}">
        <p14:creationId xmlns:p14="http://schemas.microsoft.com/office/powerpoint/2010/main" val="2972594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fontAlgn="auto">
              <a:spcBef>
                <a:spcPts val="0"/>
              </a:spcBef>
              <a:spcAft>
                <a:spcPts val="0"/>
              </a:spcAft>
              <a:defRPr sz="1200" smtClean="0">
                <a:latin typeface="+mn-lt"/>
              </a:defRPr>
            </a:lvl1pPr>
          </a:lstStyle>
          <a:p>
            <a:pPr>
              <a:defRPr/>
            </a:pPr>
            <a:fld id="{E2E725D9-7F94-4651-99F8-2D621130ACC9}" type="datetimeFigureOut">
              <a:rPr lang="en-US"/>
              <a:pPr>
                <a:defRPr/>
              </a:pPr>
              <a:t>1/21/2015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fontAlgn="auto">
              <a:spcBef>
                <a:spcPts val="0"/>
              </a:spcBef>
              <a:spcAft>
                <a:spcPts val="0"/>
              </a:spcAft>
              <a:defRPr sz="1200" smtClean="0">
                <a:latin typeface="+mn-lt"/>
              </a:defRPr>
            </a:lvl1pPr>
          </a:lstStyle>
          <a:p>
            <a:pPr>
              <a:defRPr/>
            </a:pPr>
            <a:fld id="{E3645FEA-33BC-4257-A2FF-412BA3656B7E}" type="slidenum">
              <a:rPr lang="en-US"/>
              <a:pPr>
                <a:defRPr/>
              </a:pPr>
              <a:t>‹#›</a:t>
            </a:fld>
            <a:endParaRPr lang="en-US"/>
          </a:p>
        </p:txBody>
      </p:sp>
    </p:spTree>
    <p:extLst>
      <p:ext uri="{BB962C8B-B14F-4D97-AF65-F5344CB8AC3E}">
        <p14:creationId xmlns:p14="http://schemas.microsoft.com/office/powerpoint/2010/main" val="18751120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13" algn="l" rtl="0" fontAlgn="base">
      <a:spcBef>
        <a:spcPct val="30000"/>
      </a:spcBef>
      <a:spcAft>
        <a:spcPct val="0"/>
      </a:spcAft>
      <a:defRPr sz="1200" kern="1200">
        <a:solidFill>
          <a:schemeClr val="tx1"/>
        </a:solidFill>
        <a:latin typeface="+mn-lt"/>
        <a:ea typeface="+mn-ea"/>
        <a:cs typeface="+mn-cs"/>
      </a:defRPr>
    </a:lvl2pPr>
    <a:lvl3pPr marL="914226" algn="l" rtl="0" fontAlgn="base">
      <a:spcBef>
        <a:spcPct val="30000"/>
      </a:spcBef>
      <a:spcAft>
        <a:spcPct val="0"/>
      </a:spcAft>
      <a:defRPr sz="1200" kern="1200">
        <a:solidFill>
          <a:schemeClr val="tx1"/>
        </a:solidFill>
        <a:latin typeface="+mn-lt"/>
        <a:ea typeface="+mn-ea"/>
        <a:cs typeface="+mn-cs"/>
      </a:defRPr>
    </a:lvl3pPr>
    <a:lvl4pPr marL="1371341" algn="l" rtl="0" fontAlgn="base">
      <a:spcBef>
        <a:spcPct val="30000"/>
      </a:spcBef>
      <a:spcAft>
        <a:spcPct val="0"/>
      </a:spcAft>
      <a:defRPr sz="1200" kern="1200">
        <a:solidFill>
          <a:schemeClr val="tx1"/>
        </a:solidFill>
        <a:latin typeface="+mn-lt"/>
        <a:ea typeface="+mn-ea"/>
        <a:cs typeface="+mn-cs"/>
      </a:defRPr>
    </a:lvl4pPr>
    <a:lvl5pPr marL="1828453" algn="l" rtl="0" fontAlgn="base">
      <a:spcBef>
        <a:spcPct val="30000"/>
      </a:spcBef>
      <a:spcAft>
        <a:spcPct val="0"/>
      </a:spcAft>
      <a:defRPr sz="1200" kern="1200">
        <a:solidFill>
          <a:schemeClr val="tx1"/>
        </a:solidFill>
        <a:latin typeface="+mn-lt"/>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Also working on producing lactose-free or low lactose milk (have done this in mice, but not in cows yet)… also possibly looking at caffeine free coffee beans.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65610" indent="-294465">
              <a:defRPr>
                <a:solidFill>
                  <a:schemeClr val="tx1"/>
                </a:solidFill>
                <a:latin typeface="Constantia" pitchFamily="18" charset="0"/>
              </a:defRPr>
            </a:lvl2pPr>
            <a:lvl3pPr marL="1177862" indent="-235572">
              <a:defRPr>
                <a:solidFill>
                  <a:schemeClr val="tx1"/>
                </a:solidFill>
                <a:latin typeface="Constantia" pitchFamily="18" charset="0"/>
              </a:defRPr>
            </a:lvl3pPr>
            <a:lvl4pPr marL="1649006" indent="-235572">
              <a:defRPr>
                <a:solidFill>
                  <a:schemeClr val="tx1"/>
                </a:solidFill>
                <a:latin typeface="Constantia" pitchFamily="18" charset="0"/>
              </a:defRPr>
            </a:lvl4pPr>
            <a:lvl5pPr marL="2120151" indent="-235572">
              <a:defRPr>
                <a:solidFill>
                  <a:schemeClr val="tx1"/>
                </a:solidFill>
                <a:latin typeface="Constantia" pitchFamily="18" charset="0"/>
              </a:defRPr>
            </a:lvl5pPr>
            <a:lvl6pPr marL="2591295" indent="-235572" fontAlgn="base">
              <a:spcBef>
                <a:spcPct val="0"/>
              </a:spcBef>
              <a:spcAft>
                <a:spcPct val="0"/>
              </a:spcAft>
              <a:defRPr>
                <a:solidFill>
                  <a:schemeClr val="tx1"/>
                </a:solidFill>
                <a:latin typeface="Constantia" pitchFamily="18" charset="0"/>
              </a:defRPr>
            </a:lvl6pPr>
            <a:lvl7pPr marL="3062440" indent="-235572" fontAlgn="base">
              <a:spcBef>
                <a:spcPct val="0"/>
              </a:spcBef>
              <a:spcAft>
                <a:spcPct val="0"/>
              </a:spcAft>
              <a:defRPr>
                <a:solidFill>
                  <a:schemeClr val="tx1"/>
                </a:solidFill>
                <a:latin typeface="Constantia" pitchFamily="18" charset="0"/>
              </a:defRPr>
            </a:lvl7pPr>
            <a:lvl8pPr marL="3533585" indent="-235572" fontAlgn="base">
              <a:spcBef>
                <a:spcPct val="0"/>
              </a:spcBef>
              <a:spcAft>
                <a:spcPct val="0"/>
              </a:spcAft>
              <a:defRPr>
                <a:solidFill>
                  <a:schemeClr val="tx1"/>
                </a:solidFill>
                <a:latin typeface="Constantia" pitchFamily="18" charset="0"/>
              </a:defRPr>
            </a:lvl8pPr>
            <a:lvl9pPr marL="4004729" indent="-235572"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C01F72D-DBBA-4CBE-BEF3-52EADCAC158C}"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B2CA6-CF2D-4E10-A65D-A3987BF40143}" type="slidenum">
              <a:rPr lang="en-US"/>
              <a:pPr/>
              <a:t>13</a:t>
            </a:fld>
            <a:endParaRPr lang="en-US"/>
          </a:p>
        </p:txBody>
      </p:sp>
      <p:sp>
        <p:nvSpPr>
          <p:cNvPr id="28674" name="Rectangle 2"/>
          <p:cNvSpPr>
            <a:spLocks noGrp="1" noRot="1" noChangeAspect="1" noChangeArrowheads="1" noTextEdit="1"/>
          </p:cNvSpPr>
          <p:nvPr>
            <p:ph type="sldImg"/>
          </p:nvPr>
        </p:nvSpPr>
        <p:spPr>
          <a:xfrm>
            <a:off x="1204913" y="704850"/>
            <a:ext cx="4692650" cy="3519488"/>
          </a:xfrm>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EFE7B-11B0-4609-AEAA-E91286C789CF}" type="slidenum">
              <a:rPr lang="en-US"/>
              <a:pPr/>
              <a:t>14</a:t>
            </a:fld>
            <a:endParaRPr lang="en-US"/>
          </a:p>
        </p:txBody>
      </p:sp>
      <p:sp>
        <p:nvSpPr>
          <p:cNvPr id="53250" name="Rectangle 2"/>
          <p:cNvSpPr>
            <a:spLocks noGrp="1" noRot="1" noChangeAspect="1" noChangeArrowheads="1" noTextEdit="1"/>
          </p:cNvSpPr>
          <p:nvPr>
            <p:ph type="sldImg"/>
          </p:nvPr>
        </p:nvSpPr>
        <p:spPr>
          <a:xfrm>
            <a:off x="1204913" y="704850"/>
            <a:ext cx="4692650" cy="3519488"/>
          </a:xfrm>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E4EB7-9C31-41B1-AB17-AEF424648466}" type="slidenum">
              <a:rPr lang="en-US"/>
              <a:pPr/>
              <a:t>15</a:t>
            </a:fld>
            <a:endParaRPr lang="en-US"/>
          </a:p>
        </p:txBody>
      </p:sp>
      <p:sp>
        <p:nvSpPr>
          <p:cNvPr id="46082" name="Rectangle 2"/>
          <p:cNvSpPr>
            <a:spLocks noGrp="1" noRot="1" noChangeAspect="1" noChangeArrowheads="1" noTextEdit="1"/>
          </p:cNvSpPr>
          <p:nvPr>
            <p:ph type="sldImg"/>
          </p:nvPr>
        </p:nvSpPr>
        <p:spPr>
          <a:xfrm>
            <a:off x="1204913" y="704850"/>
            <a:ext cx="4692650" cy="3519488"/>
          </a:xfrm>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842CF-B9F2-4BC8-BBC2-A3F89D88F132}" type="slidenum">
              <a:rPr lang="en-US"/>
              <a:pPr/>
              <a:t>16</a:t>
            </a:fld>
            <a:endParaRPr lang="en-US"/>
          </a:p>
        </p:txBody>
      </p:sp>
      <p:sp>
        <p:nvSpPr>
          <p:cNvPr id="54274" name="Rectangle 2"/>
          <p:cNvSpPr>
            <a:spLocks noGrp="1" noRot="1" noChangeAspect="1" noChangeArrowheads="1" noTextEdit="1"/>
          </p:cNvSpPr>
          <p:nvPr>
            <p:ph type="sldImg"/>
          </p:nvPr>
        </p:nvSpPr>
        <p:spPr>
          <a:xfrm>
            <a:off x="1204913" y="704850"/>
            <a:ext cx="4692650" cy="3519488"/>
          </a:xfrm>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5BEDF-85DE-4312-9142-979BA0B0B76B}" type="slidenum">
              <a:rPr lang="en-US"/>
              <a:pPr/>
              <a:t>17</a:t>
            </a:fld>
            <a:endParaRPr lang="en-US"/>
          </a:p>
        </p:txBody>
      </p:sp>
      <p:sp>
        <p:nvSpPr>
          <p:cNvPr id="33794" name="Rectangle 2"/>
          <p:cNvSpPr>
            <a:spLocks noGrp="1" noRot="1" noChangeAspect="1" noChangeArrowheads="1" noTextEdit="1"/>
          </p:cNvSpPr>
          <p:nvPr>
            <p:ph type="sldImg"/>
          </p:nvPr>
        </p:nvSpPr>
        <p:spPr>
          <a:xfrm>
            <a:off x="1204913" y="704850"/>
            <a:ext cx="4692650" cy="3519488"/>
          </a:xfrm>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B15B8-12E7-4B4F-9BF8-FC2C7A66B8EB}" type="slidenum">
              <a:rPr lang="en-US"/>
              <a:pPr/>
              <a:t>18</a:t>
            </a:fld>
            <a:endParaRPr lang="en-US"/>
          </a:p>
        </p:txBody>
      </p:sp>
      <p:sp>
        <p:nvSpPr>
          <p:cNvPr id="37890" name="Rectangle 2"/>
          <p:cNvSpPr>
            <a:spLocks noGrp="1" noRot="1" noChangeAspect="1" noChangeArrowheads="1" noTextEdit="1"/>
          </p:cNvSpPr>
          <p:nvPr>
            <p:ph type="sldImg"/>
          </p:nvPr>
        </p:nvSpPr>
        <p:spPr>
          <a:xfrm>
            <a:off x="1204913" y="704850"/>
            <a:ext cx="4692650" cy="3519488"/>
          </a:xfrm>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97C37-F14D-4002-815F-00BE9ADC8DE4}" type="slidenum">
              <a:rPr lang="en-US"/>
              <a:pPr/>
              <a:t>19</a:t>
            </a:fld>
            <a:endParaRPr lang="en-US"/>
          </a:p>
        </p:txBody>
      </p:sp>
      <p:sp>
        <p:nvSpPr>
          <p:cNvPr id="45058" name="Rectangle 2"/>
          <p:cNvSpPr>
            <a:spLocks noGrp="1" noRot="1" noChangeAspect="1" noChangeArrowheads="1" noTextEdit="1"/>
          </p:cNvSpPr>
          <p:nvPr>
            <p:ph type="sldImg"/>
          </p:nvPr>
        </p:nvSpPr>
        <p:spPr>
          <a:xfrm>
            <a:off x="1204913" y="704850"/>
            <a:ext cx="4692650" cy="3519488"/>
          </a:xfrm>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EF8BFA7-A431-4255-955B-DFB78E68A0D1}"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15F203-CF40-4548-A04F-2E9D7C26C073}" type="slidenum">
              <a:rPr lang="en-US" smtClean="0"/>
              <a:pPr>
                <a:defRPr/>
              </a:pPr>
              <a:t>‹#›</a:t>
            </a:fld>
            <a:endParaRPr lang="en-US"/>
          </a:p>
        </p:txBody>
      </p:sp>
    </p:spTree>
    <p:extLst>
      <p:ext uri="{BB962C8B-B14F-4D97-AF65-F5344CB8AC3E}">
        <p14:creationId xmlns:p14="http://schemas.microsoft.com/office/powerpoint/2010/main" val="3002723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ABA39CE-B1B7-457A-91AC-61F2B6B21388}"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6F5FCD-55DB-46EC-AD8B-A463A8823D1B}" type="slidenum">
              <a:rPr lang="en-US" smtClean="0"/>
              <a:pPr>
                <a:defRPr/>
              </a:pPr>
              <a:t>‹#›</a:t>
            </a:fld>
            <a:endParaRPr lang="en-US"/>
          </a:p>
        </p:txBody>
      </p:sp>
    </p:spTree>
    <p:extLst>
      <p:ext uri="{BB962C8B-B14F-4D97-AF65-F5344CB8AC3E}">
        <p14:creationId xmlns:p14="http://schemas.microsoft.com/office/powerpoint/2010/main" val="34649856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DDA02C2-0C6D-493C-90EF-E256BAB2D65E}"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FF510F-5A5D-4D12-9AFD-C89E24982201}" type="slidenum">
              <a:rPr lang="en-US" smtClean="0"/>
              <a:pPr>
                <a:defRPr/>
              </a:pPr>
              <a:t>‹#›</a:t>
            </a:fld>
            <a:endParaRPr lang="en-US"/>
          </a:p>
        </p:txBody>
      </p:sp>
    </p:spTree>
    <p:extLst>
      <p:ext uri="{BB962C8B-B14F-4D97-AF65-F5344CB8AC3E}">
        <p14:creationId xmlns:p14="http://schemas.microsoft.com/office/powerpoint/2010/main" val="4052382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E33D61D-E1BE-48B1-AC54-2780E85B8BA8}"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F49B01-A417-418B-9D4D-ED2977A7EC45}" type="slidenum">
              <a:rPr lang="en-US" smtClean="0"/>
              <a:pPr>
                <a:defRPr/>
              </a:pPr>
              <a:t>‹#›</a:t>
            </a:fld>
            <a:endParaRPr lang="en-US"/>
          </a:p>
        </p:txBody>
      </p:sp>
    </p:spTree>
    <p:extLst>
      <p:ext uri="{BB962C8B-B14F-4D97-AF65-F5344CB8AC3E}">
        <p14:creationId xmlns:p14="http://schemas.microsoft.com/office/powerpoint/2010/main" val="3781967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136F2A1-DB0A-4D60-A170-1B6D35CA7C97}"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F2AD3E-C27D-4031-9657-A2991039269E}" type="slidenum">
              <a:rPr lang="en-US" smtClean="0"/>
              <a:pPr>
                <a:defRPr/>
              </a:pPr>
              <a:t>‹#›</a:t>
            </a:fld>
            <a:endParaRPr lang="en-US"/>
          </a:p>
        </p:txBody>
      </p:sp>
    </p:spTree>
    <p:extLst>
      <p:ext uri="{BB962C8B-B14F-4D97-AF65-F5344CB8AC3E}">
        <p14:creationId xmlns:p14="http://schemas.microsoft.com/office/powerpoint/2010/main" val="1547008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2A1CB7D-9382-4045-BE21-B095BAC111A1}" type="datetimeFigureOut">
              <a:rPr lang="en-US" smtClean="0"/>
              <a:pPr>
                <a:defRPr/>
              </a:pPr>
              <a:t>1/21/2015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C53E6B-4B98-4ACC-8D45-9CAE6300A2C8}" type="slidenum">
              <a:rPr lang="en-US" smtClean="0"/>
              <a:pPr>
                <a:defRPr/>
              </a:pPr>
              <a:t>‹#›</a:t>
            </a:fld>
            <a:endParaRPr lang="en-US"/>
          </a:p>
        </p:txBody>
      </p:sp>
    </p:spTree>
    <p:extLst>
      <p:ext uri="{BB962C8B-B14F-4D97-AF65-F5344CB8AC3E}">
        <p14:creationId xmlns:p14="http://schemas.microsoft.com/office/powerpoint/2010/main" val="32977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AE51CCD-409C-4B14-8B59-89FF4E625F47}" type="datetimeFigureOut">
              <a:rPr lang="en-US" smtClean="0"/>
              <a:pPr>
                <a:defRPr/>
              </a:pPr>
              <a:t>1/21/2015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2326E73-73B7-41BE-ABC3-B4A97FB05515}" type="slidenum">
              <a:rPr lang="en-US" smtClean="0"/>
              <a:pPr>
                <a:defRPr/>
              </a:pPr>
              <a:t>‹#›</a:t>
            </a:fld>
            <a:endParaRPr lang="en-US"/>
          </a:p>
        </p:txBody>
      </p:sp>
    </p:spTree>
    <p:extLst>
      <p:ext uri="{BB962C8B-B14F-4D97-AF65-F5344CB8AC3E}">
        <p14:creationId xmlns:p14="http://schemas.microsoft.com/office/powerpoint/2010/main" val="3171647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E95F06E-C970-4569-872F-81CCD30AE152}" type="datetimeFigureOut">
              <a:rPr lang="en-US" smtClean="0"/>
              <a:pPr>
                <a:defRPr/>
              </a:pPr>
              <a:t>1/21/2015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B21CD8-4BBF-4AFF-A8B5-ABE7DEBBC59C}" type="slidenum">
              <a:rPr lang="en-US" smtClean="0"/>
              <a:pPr>
                <a:defRPr/>
              </a:pPr>
              <a:t>‹#›</a:t>
            </a:fld>
            <a:endParaRPr lang="en-US"/>
          </a:p>
        </p:txBody>
      </p:sp>
    </p:spTree>
    <p:extLst>
      <p:ext uri="{BB962C8B-B14F-4D97-AF65-F5344CB8AC3E}">
        <p14:creationId xmlns:p14="http://schemas.microsoft.com/office/powerpoint/2010/main" val="4122271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F97AEA-CFEE-4FF8-8123-FE026EEB782A}" type="datetimeFigureOut">
              <a:rPr lang="en-US" smtClean="0"/>
              <a:pPr>
                <a:defRPr/>
              </a:pPr>
              <a:t>1/21/2015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2167689-1B4E-4B21-8D13-C17AB3CE264B}" type="slidenum">
              <a:rPr lang="en-US" smtClean="0"/>
              <a:pPr>
                <a:defRPr/>
              </a:pPr>
              <a:t>‹#›</a:t>
            </a:fld>
            <a:endParaRPr lang="en-US"/>
          </a:p>
        </p:txBody>
      </p:sp>
    </p:spTree>
    <p:extLst>
      <p:ext uri="{BB962C8B-B14F-4D97-AF65-F5344CB8AC3E}">
        <p14:creationId xmlns:p14="http://schemas.microsoft.com/office/powerpoint/2010/main" val="2291128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3A5EDB-6401-4601-95D4-A1F6D6C7797E}" type="datetimeFigureOut">
              <a:rPr lang="en-US" smtClean="0"/>
              <a:pPr>
                <a:defRPr/>
              </a:pPr>
              <a:t>1/21/2015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5B60FCD-81EF-462C-879E-C0FE3B1A445F}" type="slidenum">
              <a:rPr lang="en-US" smtClean="0"/>
              <a:pPr>
                <a:defRPr/>
              </a:pPr>
              <a:t>‹#›</a:t>
            </a:fld>
            <a:endParaRPr lang="en-US"/>
          </a:p>
        </p:txBody>
      </p:sp>
    </p:spTree>
    <p:extLst>
      <p:ext uri="{BB962C8B-B14F-4D97-AF65-F5344CB8AC3E}">
        <p14:creationId xmlns:p14="http://schemas.microsoft.com/office/powerpoint/2010/main" val="3273406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2552912-1189-4874-B303-9A9DCDC8CFB0}" type="datetimeFigureOut">
              <a:rPr lang="en-US" smtClean="0"/>
              <a:pPr>
                <a:defRPr/>
              </a:pPr>
              <a:t>1/21/2015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CE0907-21A1-4A9C-8EE9-F39C09E8ADDF}" type="slidenum">
              <a:rPr lang="en-US" smtClean="0"/>
              <a:pPr>
                <a:defRPr/>
              </a:pPr>
              <a:t>‹#›</a:t>
            </a:fld>
            <a:endParaRPr lang="en-US"/>
          </a:p>
        </p:txBody>
      </p:sp>
    </p:spTree>
    <p:extLst>
      <p:ext uri="{BB962C8B-B14F-4D97-AF65-F5344CB8AC3E}">
        <p14:creationId xmlns:p14="http://schemas.microsoft.com/office/powerpoint/2010/main" val="3798718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6525264-D0A8-4AD6-970D-D3233E7C2D3A}" type="datetimeFigureOut">
              <a:rPr lang="en-US" smtClean="0"/>
              <a:pPr>
                <a:defRPr/>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578DA3C-845A-4A0A-9464-5DD8E0A0B7D2}" type="slidenum">
              <a:rPr lang="en-US" smtClean="0"/>
              <a:pPr>
                <a:defRPr/>
              </a:pPr>
              <a:t>‹#›</a:t>
            </a:fld>
            <a:endParaRPr lang="en-US"/>
          </a:p>
        </p:txBody>
      </p:sp>
    </p:spTree>
    <p:extLst>
      <p:ext uri="{BB962C8B-B14F-4D97-AF65-F5344CB8AC3E}">
        <p14:creationId xmlns:p14="http://schemas.microsoft.com/office/powerpoint/2010/main" val="25138417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5.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4.wdp"/><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100000">
                <a:srgbClr val="FFC000">
                  <a:lumMod val="100000"/>
                </a:srgbClr>
              </a:gs>
              <a:gs pos="0">
                <a:schemeClr val="bg1"/>
              </a:gs>
            </a:gsLst>
            <a:lin ang="5400000" scaled="0"/>
          </a:gradFill>
          <a:ln>
            <a:no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976642"/>
            <a:ext cx="1981200" cy="1981200"/>
          </a:xfrm>
          <a:prstGeom prst="rect">
            <a:avLst/>
          </a:prstGeom>
          <a:effectLst>
            <a:outerShdw blurRad="50800" dist="38100" dir="2700000" algn="tl" rotWithShape="0">
              <a:prstClr val="black">
                <a:alpha val="40000"/>
              </a:prstClr>
            </a:outerShdw>
          </a:effectLst>
        </p:spPr>
      </p:pic>
      <p:pic>
        <p:nvPicPr>
          <p:cNvPr id="5132" name="Picture 12" descr="http://1.bp.blogspot.com/_TjMfUmrr8Gs/S8hptZytByI/AAAAAAAAAGI/tlqXisHxNdM/s1600/Word+Art+(FOOD).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000" b="79667" l="7500" r="33250"/>
                    </a14:imgEffect>
                  </a14:imgLayer>
                </a14:imgProps>
              </a:ext>
              <a:ext uri="{28A0092B-C50C-407E-A947-70E740481C1C}">
                <a14:useLocalDpi xmlns:a14="http://schemas.microsoft.com/office/drawing/2010/main" val="0"/>
              </a:ext>
            </a:extLst>
          </a:blip>
          <a:srcRect l="5645" t="29888" r="66376" b="17954"/>
          <a:stretch/>
        </p:blipFill>
        <p:spPr bwMode="auto">
          <a:xfrm>
            <a:off x="-81396" y="152403"/>
            <a:ext cx="2595996" cy="36296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777" y="3554854"/>
            <a:ext cx="9127224" cy="1323421"/>
          </a:xfrm>
          <a:prstGeom prst="rect">
            <a:avLst/>
          </a:prstGeom>
          <a:noFill/>
        </p:spPr>
        <p:txBody>
          <a:bodyPr wrap="square" lIns="91422" tIns="45711" rIns="91422" bIns="45711">
            <a:spAutoFit/>
          </a:bodyPr>
          <a:lstStyle/>
          <a:p>
            <a:pPr algn="ctr"/>
            <a:r>
              <a:rPr lang="en-US" sz="8000" b="1" dirty="0">
                <a:ln w="12700">
                  <a:solidFill>
                    <a:srgbClr val="002060"/>
                  </a:solidFill>
                  <a:prstDash val="solid"/>
                </a:ln>
                <a:solidFill>
                  <a:srgbClr val="FFC000"/>
                </a:solidFill>
                <a:effectLst>
                  <a:outerShdw blurRad="38100" dist="38100" dir="2700000" algn="tl">
                    <a:srgbClr val="000000">
                      <a:alpha val="43137"/>
                    </a:srgbClr>
                  </a:outerShdw>
                </a:effectLst>
                <a:latin typeface="Century Gothic" pitchFamily="34" charset="0"/>
              </a:rPr>
              <a:t>BIOTECHNOLOGY</a:t>
            </a:r>
          </a:p>
        </p:txBody>
      </p:sp>
      <p:pic>
        <p:nvPicPr>
          <p:cNvPr id="5133" name="Picture 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41" t="15686" r="16443" b="14683"/>
          <a:stretch/>
        </p:blipFill>
        <p:spPr bwMode="auto">
          <a:xfrm>
            <a:off x="4183400" y="976642"/>
            <a:ext cx="2064998" cy="215331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descr="http://sweetclipart.com/multisite/sweetclipart/files/fork_knife_spoon_black.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69336"/>
          <a:stretch/>
        </p:blipFill>
        <p:spPr bwMode="auto">
          <a:xfrm rot="5400000" flipH="1">
            <a:off x="1360406" y="3444204"/>
            <a:ext cx="565643" cy="3103145"/>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12" name="Picture 12" descr="http://1.bp.blogspot.com/_TjMfUmrr8Gs/S8hptZytByI/AAAAAAAAAGI/tlqXisHxNdM/s1600/Word+Art+(FOOD).jpg"/>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34444" b="76222" l="67167" r="92000"/>
                    </a14:imgEffect>
                  </a14:imgLayer>
                </a14:imgProps>
              </a:ext>
              <a:ext uri="{28A0092B-C50C-407E-A947-70E740481C1C}">
                <a14:useLocalDpi xmlns:a14="http://schemas.microsoft.com/office/drawing/2010/main" val="0"/>
              </a:ext>
            </a:extLst>
          </a:blip>
          <a:srcRect l="64426" t="35135" r="7595" b="26827"/>
          <a:stretch/>
        </p:blipFill>
        <p:spPr bwMode="auto">
          <a:xfrm flipH="1" flipV="1">
            <a:off x="5939927" y="152403"/>
            <a:ext cx="3280274" cy="362967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5" descr="http://sweetclipart.com/multisite/sweetclipart/files/fork_knife_spoon_black.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33521" r="35815"/>
          <a:stretch/>
        </p:blipFill>
        <p:spPr bwMode="auto">
          <a:xfrm rot="5400000" flipH="1">
            <a:off x="4323682" y="3310676"/>
            <a:ext cx="565643" cy="3352801"/>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33" name="Picture 15" descr="http://sweetclipart.com/multisite/sweetclipart/files/fork_knife_spoon_black.png"/>
          <p:cNvPicPr>
            <a:picLocks noChangeAspect="1" noChangeArrowheads="1"/>
          </p:cNvPicPr>
          <p:nvPr/>
        </p:nvPicPr>
        <p:blipFill rotWithShape="1">
          <a:blip r:embed="rId8" cstate="print">
            <a:lum bright="70000" contrast="-70000"/>
            <a:extLst>
              <a:ext uri="{28A0092B-C50C-407E-A947-70E740481C1C}">
                <a14:useLocalDpi xmlns:a14="http://schemas.microsoft.com/office/drawing/2010/main" val="0"/>
              </a:ext>
            </a:extLst>
          </a:blip>
          <a:srcRect l="-5239" t="2892" r="74575" b="-2892"/>
          <a:stretch/>
        </p:blipFill>
        <p:spPr bwMode="auto">
          <a:xfrm rot="5400000" flipH="1">
            <a:off x="7423985" y="3423406"/>
            <a:ext cx="565643" cy="3103145"/>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5126" name="Picture 6" descr="http://thumbs.dreamstime.com/z/biotechnology-map-pointers-suitable-user-interface-34648218.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75769" b="94077" l="2103" r="21278">
                        <a14:foregroundMark x1="13288" y1="88615" x2="12616" y2="90462"/>
                        <a14:foregroundMark x1="12784" y1="80385" x2="12616" y2="84615"/>
                        <a14:foregroundMark x1="10765" y1="81538" x2="10681" y2="84308"/>
                        <a14:foregroundMark x1="15223" y1="81462" x2="14886" y2="84462"/>
                        <a14:foregroundMark x1="13120" y1="84615" x2="11102" y2="84385"/>
                        <a14:foregroundMark x1="14045" y1="81000" x2="11354" y2="81000"/>
                        <a14:backgroundMark x1="8242" y1="81385" x2="7990" y2="84846"/>
                      </a14:backgroundRemoval>
                    </a14:imgEffect>
                  </a14:imgLayer>
                </a14:imgProps>
              </a:ext>
              <a:ext uri="{28A0092B-C50C-407E-A947-70E740481C1C}">
                <a14:useLocalDpi xmlns:a14="http://schemas.microsoft.com/office/drawing/2010/main" val="0"/>
              </a:ext>
            </a:extLst>
          </a:blip>
          <a:srcRect l="4199" t="75597" r="78460" b="6164"/>
          <a:stretch/>
        </p:blipFill>
        <p:spPr bwMode="auto">
          <a:xfrm>
            <a:off x="228600" y="5349180"/>
            <a:ext cx="1208593" cy="139195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http://thumbs.dreamstime.com/z/biotechnology-map-pointers-suitable-user-interface-34648218.jpg"/>
          <p:cNvPicPr>
            <a:picLocks noChangeAspect="1" noChangeArrowheads="1"/>
          </p:cNvPicPr>
          <p:nvPr/>
        </p:nvPicPr>
        <p:blipFill rotWithShape="1">
          <a:blip r:embed="rId11" cstate="print">
            <a:extLst>
              <a:ext uri="{BEBA8EAE-BF5A-486C-A8C5-ECC9F3942E4B}">
                <a14:imgProps xmlns:a14="http://schemas.microsoft.com/office/drawing/2010/main">
                  <a14:imgLayer r:embed="rId10">
                    <a14:imgEffect>
                      <a14:backgroundRemoval t="75692" b="93231" l="26577" r="43398">
                        <a14:foregroundMark x1="36249" y1="81769" x2="37511" y2="82154"/>
                        <a14:foregroundMark x1="35828" y1="84385" x2="34819" y2="82923"/>
                        <a14:foregroundMark x1="33221" y1="81231" x2="32128" y2="81385"/>
                        <a14:foregroundMark x1="32969" y1="83231" x2="32044" y2="82923"/>
                        <a14:foregroundMark x1="33053" y1="84154" x2="32548" y2="84154"/>
                      </a14:backgroundRemoval>
                    </a14:imgEffect>
                  </a14:imgLayer>
                </a14:imgProps>
              </a:ext>
              <a:ext uri="{28A0092B-C50C-407E-A947-70E740481C1C}">
                <a14:useLocalDpi xmlns:a14="http://schemas.microsoft.com/office/drawing/2010/main" val="0"/>
              </a:ext>
            </a:extLst>
          </a:blip>
          <a:srcRect l="25067" t="75783" r="57592" b="5978"/>
          <a:stretch/>
        </p:blipFill>
        <p:spPr bwMode="auto">
          <a:xfrm>
            <a:off x="1600200" y="5331135"/>
            <a:ext cx="1208593" cy="139195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http://thumbs.dreamstime.com/z/biotechnology-map-pointers-suitable-user-interface-34648218.jpg"/>
          <p:cNvPicPr>
            <a:picLocks noChangeAspect="1" noChangeArrowheads="1"/>
          </p:cNvPicPr>
          <p:nvPr/>
        </p:nvPicPr>
        <p:blipFill rotWithShape="1">
          <a:blip r:embed="rId12" cstate="print">
            <a:extLst>
              <a:ext uri="{BEBA8EAE-BF5A-486C-A8C5-ECC9F3942E4B}">
                <a14:imgProps xmlns:a14="http://schemas.microsoft.com/office/drawing/2010/main">
                  <a14:imgLayer r:embed="rId10">
                    <a14:imgEffect>
                      <a14:backgroundRemoval t="76462" b="92000" l="49874" r="63751">
                        <a14:foregroundMark x1="58284" y1="81692" x2="57527" y2="80769"/>
                        <a14:foregroundMark x1="60723" y1="84538" x2="60723" y2="83769"/>
                        <a14:foregroundMark x1="60723" y1="83462" x2="59462" y2="83462"/>
                        <a14:foregroundMark x1="57696" y1="85000" x2="57443" y2="84692"/>
                        <a14:foregroundMark x1="55425" y1="84154" x2="53659" y2="84462"/>
                      </a14:backgroundRemoval>
                    </a14:imgEffect>
                  </a14:imgLayer>
                </a14:imgProps>
              </a:ext>
              <a:ext uri="{28A0092B-C50C-407E-A947-70E740481C1C}">
                <a14:useLocalDpi xmlns:a14="http://schemas.microsoft.com/office/drawing/2010/main" val="0"/>
              </a:ext>
            </a:extLst>
          </a:blip>
          <a:srcRect l="48174" t="75589" r="34485" b="6172"/>
          <a:stretch/>
        </p:blipFill>
        <p:spPr bwMode="auto">
          <a:xfrm>
            <a:off x="3124200" y="5331135"/>
            <a:ext cx="1208593" cy="139195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6" descr="http://thumbs.dreamstime.com/z/biotechnology-map-pointers-suitable-user-interface-34648218.jpg"/>
          <p:cNvPicPr>
            <a:picLocks noChangeAspect="1" noChangeArrowheads="1"/>
          </p:cNvPicPr>
          <p:nvPr/>
        </p:nvPicPr>
        <p:blipFill rotWithShape="1">
          <a:blip r:embed="rId13" cstate="print">
            <a:extLst>
              <a:ext uri="{BEBA8EAE-BF5A-486C-A8C5-ECC9F3942E4B}">
                <a14:imgProps xmlns:a14="http://schemas.microsoft.com/office/drawing/2010/main">
                  <a14:imgLayer r:embed="rId10">
                    <a14:imgEffect>
                      <a14:backgroundRemoval t="76077" b="92308" l="71993" r="87384">
                        <a14:foregroundMark x1="81329" y1="80462" x2="80404" y2="81308"/>
                        <a14:foregroundMark x1="82254" y1="79385" x2="82254" y2="79385"/>
                        <a14:foregroundMark x1="79563" y1="82462" x2="79142" y2="82231"/>
                        <a14:foregroundMark x1="81581" y1="82077" x2="81581" y2="83077"/>
                        <a14:foregroundMark x1="80572" y1="85692" x2="78469" y2="85692"/>
                        <a14:foregroundMark x1="80740" y1="83923" x2="80740" y2="83923"/>
                        <a14:foregroundMark x1="79563" y1="83923" x2="79563" y2="83923"/>
                        <a14:foregroundMark x1="80067" y1="84769" x2="80067" y2="84769"/>
                      </a14:backgroundRemoval>
                    </a14:imgEffect>
                  </a14:imgLayer>
                </a14:imgProps>
              </a:ext>
              <a:ext uri="{28A0092B-C50C-407E-A947-70E740481C1C}">
                <a14:useLocalDpi xmlns:a14="http://schemas.microsoft.com/office/drawing/2010/main" val="0"/>
              </a:ext>
            </a:extLst>
          </a:blip>
          <a:srcRect l="70463" t="75215" r="12196" b="6546"/>
          <a:stretch/>
        </p:blipFill>
        <p:spPr bwMode="auto">
          <a:xfrm>
            <a:off x="4571996" y="5313090"/>
            <a:ext cx="1208593" cy="139195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6" descr="http://thumbs.dreamstime.com/z/biotechnology-map-pointers-suitable-user-interface-34648218.jpg"/>
          <p:cNvPicPr>
            <a:picLocks noChangeAspect="1" noChangeArrowheads="1"/>
          </p:cNvPicPr>
          <p:nvPr/>
        </p:nvPicPr>
        <p:blipFill rotWithShape="1">
          <a:blip r:embed="rId14" cstate="print">
            <a:extLst>
              <a:ext uri="{BEBA8EAE-BF5A-486C-A8C5-ECC9F3942E4B}">
                <a14:imgProps xmlns:a14="http://schemas.microsoft.com/office/drawing/2010/main">
                  <a14:imgLayer r:embed="rId10">
                    <a14:imgEffect>
                      <a14:backgroundRemoval t="54462" b="72154" l="28175" r="42893">
                        <a14:foregroundMark x1="33221" y1="63308" x2="34146" y2="59000"/>
                        <a14:foregroundMark x1="36501" y1="64154" x2="36669" y2="60077"/>
                        <a14:foregroundMark x1="33389" y1="64462" x2="33389" y2="64462"/>
                        <a14:foregroundMark x1="32296" y1="63000" x2="32296" y2="63000"/>
                        <a14:foregroundMark x1="32296" y1="64154" x2="32296" y2="64154"/>
                        <a14:backgroundMark x1="30866" y1="60692" x2="30530" y2="62769"/>
                        <a14:backgroundMark x1="38352" y1="59308" x2="39193" y2="61154"/>
                        <a14:backgroundMark x1="35576" y1="66077" x2="32380" y2="65538"/>
                      </a14:backgroundRemoval>
                    </a14:imgEffect>
                  </a14:imgLayer>
                </a14:imgProps>
              </a:ext>
              <a:ext uri="{28A0092B-C50C-407E-A947-70E740481C1C}">
                <a14:useLocalDpi xmlns:a14="http://schemas.microsoft.com/office/drawing/2010/main" val="0"/>
              </a:ext>
            </a:extLst>
          </a:blip>
          <a:srcRect l="26614" t="54325" r="56045" b="27436"/>
          <a:stretch/>
        </p:blipFill>
        <p:spPr bwMode="auto">
          <a:xfrm>
            <a:off x="6182807" y="5313090"/>
            <a:ext cx="1208593" cy="139195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6" descr="http://thumbs.dreamstime.com/z/biotechnology-map-pointers-suitable-user-interface-34648218.jpg"/>
          <p:cNvPicPr>
            <a:picLocks noChangeAspect="1" noChangeArrowheads="1"/>
          </p:cNvPicPr>
          <p:nvPr/>
        </p:nvPicPr>
        <p:blipFill rotWithShape="1">
          <a:blip r:embed="rId15" cstate="print">
            <a:extLst>
              <a:ext uri="{BEBA8EAE-BF5A-486C-A8C5-ECC9F3942E4B}">
                <a14:imgProps xmlns:a14="http://schemas.microsoft.com/office/drawing/2010/main">
                  <a14:imgLayer r:embed="rId10">
                    <a14:imgEffect>
                      <a14:backgroundRemoval t="55692" b="72154" l="50294" r="65517">
                        <a14:foregroundMark x1="58452" y1="60769" x2="60219" y2="60769"/>
                        <a14:foregroundMark x1="56098" y1="59462" x2="56098" y2="59462"/>
                        <a14:foregroundMark x1="55761" y1="62923" x2="55761" y2="62923"/>
                        <a14:foregroundMark x1="58957" y1="63154" x2="58200" y2="63154"/>
                      </a14:backgroundRemoval>
                    </a14:imgEffect>
                  </a14:imgLayer>
                </a14:imgProps>
              </a:ext>
              <a:ext uri="{28A0092B-C50C-407E-A947-70E740481C1C}">
                <a14:useLocalDpi xmlns:a14="http://schemas.microsoft.com/office/drawing/2010/main" val="0"/>
              </a:ext>
            </a:extLst>
          </a:blip>
          <a:srcRect l="50000" t="53957" r="32659" b="27804"/>
          <a:stretch/>
        </p:blipFill>
        <p:spPr bwMode="auto">
          <a:xfrm>
            <a:off x="7706807" y="5257800"/>
            <a:ext cx="1208593" cy="139195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fill="hold" nodeType="afterEffect" p14:presetBounceEnd="30000">
                                      <p:stCondLst>
                                        <p:cond delay="0"/>
                                      </p:stCondLst>
                                      <p:childTnLst>
                                        <p:animMotion origin="layout" path="M -0.13281 -0.00717 L 0.44896 -0.00185 " pathEditMode="relative" rAng="0" ptsTypes="AA" p14:bounceEnd="30000">
                                          <p:cBhvr>
                                            <p:cTn id="6" dur="2000" fill="hold"/>
                                            <p:tgtEl>
                                              <p:spTgt spid="4"/>
                                            </p:tgtEl>
                                            <p:attrNameLst>
                                              <p:attrName>ppt_x</p:attrName>
                                              <p:attrName>ppt_y</p:attrName>
                                            </p:attrNameLst>
                                          </p:cBhvr>
                                          <p:rCtr x="29080" y="254"/>
                                        </p:animMotion>
                                      </p:childTnLst>
                                    </p:cTn>
                                  </p:par>
                                  <p:par>
                                    <p:cTn id="7" presetID="8" presetClass="emph" presetSubtype="0" fill="hold" nodeType="withEffect">
                                      <p:stCondLst>
                                        <p:cond delay="0"/>
                                      </p:stCondLst>
                                      <p:childTnLst>
                                        <p:animRot by="21600000">
                                          <p:cBhvr>
                                            <p:cTn id="8" dur="1500" fill="hold"/>
                                            <p:tgtEl>
                                              <p:spTgt spid="4"/>
                                            </p:tgtEl>
                                            <p:attrNameLst>
                                              <p:attrName>r</p:attrName>
                                            </p:attrNameLst>
                                          </p:cBhvr>
                                        </p:animRot>
                                      </p:childTnLst>
                                    </p:cTn>
                                  </p:par>
                                  <p:par>
                                    <p:cTn id="9" presetID="35" presetClass="path" presetSubtype="0" accel="50000" fill="hold" nodeType="withEffect" p14:presetBounceEnd="30000">
                                      <p:stCondLst>
                                        <p:cond delay="0"/>
                                      </p:stCondLst>
                                      <p:childTnLst>
                                        <p:animMotion origin="layout" path="M 0.13715 -0.01965 L -0.52691 -0.01156 " pathEditMode="relative" rAng="0" ptsTypes="AA" p14:bounceEnd="30000">
                                          <p:cBhvr>
                                            <p:cTn id="10" dur="2000" fill="hold"/>
                                            <p:tgtEl>
                                              <p:spTgt spid="5133"/>
                                            </p:tgtEl>
                                            <p:attrNameLst>
                                              <p:attrName>ppt_x</p:attrName>
                                              <p:attrName>ppt_y</p:attrName>
                                            </p:attrNameLst>
                                          </p:cBhvr>
                                          <p:rCtr x="-33212" y="393"/>
                                        </p:animMotion>
                                      </p:childTnLst>
                                    </p:cTn>
                                  </p:par>
                                  <p:par>
                                    <p:cTn id="11" presetID="8" presetClass="emph" presetSubtype="0" fill="hold" nodeType="withEffect">
                                      <p:stCondLst>
                                        <p:cond delay="0"/>
                                      </p:stCondLst>
                                      <p:childTnLst>
                                        <p:animRot by="-21600000">
                                          <p:cBhvr>
                                            <p:cTn id="12" dur="1500" fill="hold"/>
                                            <p:tgtEl>
                                              <p:spTgt spid="5133"/>
                                            </p:tgtEl>
                                            <p:attrNameLst>
                                              <p:attrName>r</p:attrName>
                                            </p:attrNameLst>
                                          </p:cBhvr>
                                        </p:animRot>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5132"/>
                                            </p:tgtEl>
                                            <p:attrNameLst>
                                              <p:attrName>style.visibility</p:attrName>
                                            </p:attrNameLst>
                                          </p:cBhvr>
                                          <p:to>
                                            <p:strVal val="visible"/>
                                          </p:to>
                                        </p:set>
                                        <p:animEffect transition="in" filter="wipe(down)">
                                          <p:cBhvr>
                                            <p:cTn id="16" dur="290">
                                              <p:stCondLst>
                                                <p:cond delay="0"/>
                                              </p:stCondLst>
                                            </p:cTn>
                                            <p:tgtEl>
                                              <p:spTgt spid="5132"/>
                                            </p:tgtEl>
                                          </p:cBhvr>
                                        </p:animEffect>
                                        <p:anim calcmode="lin" valueType="num">
                                          <p:cBhvr>
                                            <p:cTn id="17" dur="911" tmFilter="0,0; 0.14,0.36; 0.43,0.73; 0.71,0.91; 1.0,1.0">
                                              <p:stCondLst>
                                                <p:cond delay="0"/>
                                              </p:stCondLst>
                                            </p:cTn>
                                            <p:tgtEl>
                                              <p:spTgt spid="513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13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13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13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132"/>
                                            </p:tgtEl>
                                            <p:attrNameLst>
                                              <p:attrName>ppt_y</p:attrName>
                                            </p:attrNameLst>
                                          </p:cBhvr>
                                          <p:tavLst>
                                            <p:tav tm="0" fmla="#ppt_y-sin(pi*$)/81">
                                              <p:val>
                                                <p:fltVal val="0"/>
                                              </p:val>
                                            </p:tav>
                                            <p:tav tm="100000">
                                              <p:val>
                                                <p:fltVal val="1"/>
                                              </p:val>
                                            </p:tav>
                                          </p:tavLst>
                                        </p:anim>
                                        <p:animScale>
                                          <p:cBhvr>
                                            <p:cTn id="22" dur="13">
                                              <p:stCondLst>
                                                <p:cond delay="325"/>
                                              </p:stCondLst>
                                            </p:cTn>
                                            <p:tgtEl>
                                              <p:spTgt spid="5132"/>
                                            </p:tgtEl>
                                          </p:cBhvr>
                                          <p:to x="100000" y="60000"/>
                                        </p:animScale>
                                        <p:animScale>
                                          <p:cBhvr>
                                            <p:cTn id="23" dur="83" decel="50000">
                                              <p:stCondLst>
                                                <p:cond delay="338"/>
                                              </p:stCondLst>
                                            </p:cTn>
                                            <p:tgtEl>
                                              <p:spTgt spid="5132"/>
                                            </p:tgtEl>
                                          </p:cBhvr>
                                          <p:to x="100000" y="100000"/>
                                        </p:animScale>
                                        <p:animScale>
                                          <p:cBhvr>
                                            <p:cTn id="24" dur="13">
                                              <p:stCondLst>
                                                <p:cond delay="656"/>
                                              </p:stCondLst>
                                            </p:cTn>
                                            <p:tgtEl>
                                              <p:spTgt spid="5132"/>
                                            </p:tgtEl>
                                          </p:cBhvr>
                                          <p:to x="100000" y="80000"/>
                                        </p:animScale>
                                        <p:animScale>
                                          <p:cBhvr>
                                            <p:cTn id="25" dur="83" decel="50000">
                                              <p:stCondLst>
                                                <p:cond delay="669"/>
                                              </p:stCondLst>
                                            </p:cTn>
                                            <p:tgtEl>
                                              <p:spTgt spid="5132"/>
                                            </p:tgtEl>
                                          </p:cBhvr>
                                          <p:to x="100000" y="100000"/>
                                        </p:animScale>
                                        <p:animScale>
                                          <p:cBhvr>
                                            <p:cTn id="26" dur="13">
                                              <p:stCondLst>
                                                <p:cond delay="821"/>
                                              </p:stCondLst>
                                            </p:cTn>
                                            <p:tgtEl>
                                              <p:spTgt spid="5132"/>
                                            </p:tgtEl>
                                          </p:cBhvr>
                                          <p:to x="100000" y="90000"/>
                                        </p:animScale>
                                        <p:animScale>
                                          <p:cBhvr>
                                            <p:cTn id="27" dur="83" decel="50000">
                                              <p:stCondLst>
                                                <p:cond delay="834"/>
                                              </p:stCondLst>
                                            </p:cTn>
                                            <p:tgtEl>
                                              <p:spTgt spid="5132"/>
                                            </p:tgtEl>
                                          </p:cBhvr>
                                          <p:to x="100000" y="100000"/>
                                        </p:animScale>
                                        <p:animScale>
                                          <p:cBhvr>
                                            <p:cTn id="28" dur="13">
                                              <p:stCondLst>
                                                <p:cond delay="904"/>
                                              </p:stCondLst>
                                            </p:cTn>
                                            <p:tgtEl>
                                              <p:spTgt spid="5132"/>
                                            </p:tgtEl>
                                          </p:cBhvr>
                                          <p:to x="100000" y="95000"/>
                                        </p:animScale>
                                        <p:animScale>
                                          <p:cBhvr>
                                            <p:cTn id="29" dur="83" decel="50000">
                                              <p:stCondLst>
                                                <p:cond delay="917"/>
                                              </p:stCondLst>
                                            </p:cTn>
                                            <p:tgtEl>
                                              <p:spTgt spid="5132"/>
                                            </p:tgtEl>
                                          </p:cBhvr>
                                          <p:to x="100000" y="100000"/>
                                        </p:animScale>
                                      </p:childTnLst>
                                    </p:cTn>
                                  </p:par>
                                </p:childTnLst>
                              </p:cTn>
                            </p:par>
                            <p:par>
                              <p:cTn id="30" fill="hold">
                                <p:stCondLst>
                                  <p:cond delay="3000"/>
                                </p:stCondLst>
                                <p:childTnLst>
                                  <p:par>
                                    <p:cTn id="31" presetID="2" presetClass="entr" presetSubtype="2" fill="hold" nodeType="afterEffect" p14:presetBounceEnd="66000">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14:bounceEnd="66000">
                                          <p:cBhvr additive="base">
                                            <p:cTn id="33"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8" presetClass="emph" presetSubtype="0" fill="hold" nodeType="afterEffect">
                                      <p:stCondLst>
                                        <p:cond delay="0"/>
                                      </p:stCondLst>
                                      <p:childTnLst>
                                        <p:animRot by="10800000">
                                          <p:cBhvr>
                                            <p:cTn id="37" dur="500" fill="hold"/>
                                            <p:tgtEl>
                                              <p:spTgt spid="12"/>
                                            </p:tgtEl>
                                            <p:attrNameLst>
                                              <p:attrName>r</p:attrName>
                                            </p:attrNameLst>
                                          </p:cBhvr>
                                        </p:animRot>
                                      </p:childTnLst>
                                    </p:cTn>
                                  </p:par>
                                </p:childTnLst>
                              </p:cTn>
                            </p:par>
                            <p:par>
                              <p:cTn id="38" fill="hold">
                                <p:stCondLst>
                                  <p:cond delay="4000"/>
                                </p:stCondLst>
                                <p:childTnLst>
                                  <p:par>
                                    <p:cTn id="39" presetID="2" presetClass="entr" presetSubtype="8" fill="hold" nodeType="afterEffect" p14:presetBounceEnd="31000">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14:bounceEnd="31000">
                                          <p:cBhvr additive="base">
                                            <p:cTn id="41" dur="750" fill="hold"/>
                                            <p:tgtEl>
                                              <p:spTgt spid="33"/>
                                            </p:tgtEl>
                                            <p:attrNameLst>
                                              <p:attrName>ppt_x</p:attrName>
                                            </p:attrNameLst>
                                          </p:cBhvr>
                                          <p:tavLst>
                                            <p:tav tm="0">
                                              <p:val>
                                                <p:strVal val="0-#ppt_w/2"/>
                                              </p:val>
                                            </p:tav>
                                            <p:tav tm="100000">
                                              <p:val>
                                                <p:strVal val="#ppt_x"/>
                                              </p:val>
                                            </p:tav>
                                          </p:tavLst>
                                        </p:anim>
                                        <p:anim calcmode="lin" valueType="num" p14:bounceEnd="31000">
                                          <p:cBhvr additive="base">
                                            <p:cTn id="42" dur="75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14:presetBounceEnd="31000">
                                      <p:stCondLst>
                                        <p:cond delay="500"/>
                                      </p:stCondLst>
                                      <p:childTnLst>
                                        <p:set>
                                          <p:cBhvr>
                                            <p:cTn id="44" dur="1" fill="hold">
                                              <p:stCondLst>
                                                <p:cond delay="0"/>
                                              </p:stCondLst>
                                            </p:cTn>
                                            <p:tgtEl>
                                              <p:spTgt spid="32"/>
                                            </p:tgtEl>
                                            <p:attrNameLst>
                                              <p:attrName>style.visibility</p:attrName>
                                            </p:attrNameLst>
                                          </p:cBhvr>
                                          <p:to>
                                            <p:strVal val="visible"/>
                                          </p:to>
                                        </p:set>
                                        <p:anim calcmode="lin" valueType="num" p14:bounceEnd="31000">
                                          <p:cBhvr additive="base">
                                            <p:cTn id="45" dur="750" fill="hold"/>
                                            <p:tgtEl>
                                              <p:spTgt spid="32"/>
                                            </p:tgtEl>
                                            <p:attrNameLst>
                                              <p:attrName>ppt_x</p:attrName>
                                            </p:attrNameLst>
                                          </p:cBhvr>
                                          <p:tavLst>
                                            <p:tav tm="0">
                                              <p:val>
                                                <p:strVal val="0-#ppt_w/2"/>
                                              </p:val>
                                            </p:tav>
                                            <p:tav tm="100000">
                                              <p:val>
                                                <p:strVal val="#ppt_x"/>
                                              </p:val>
                                            </p:tav>
                                          </p:tavLst>
                                        </p:anim>
                                        <p:anim calcmode="lin" valueType="num" p14:bounceEnd="31000">
                                          <p:cBhvr additive="base">
                                            <p:cTn id="46" dur="75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14:presetBounceEnd="31000">
                                      <p:stCondLst>
                                        <p:cond delay="1000"/>
                                      </p:stCondLst>
                                      <p:childTnLst>
                                        <p:set>
                                          <p:cBhvr>
                                            <p:cTn id="48" dur="1" fill="hold">
                                              <p:stCondLst>
                                                <p:cond delay="0"/>
                                              </p:stCondLst>
                                            </p:cTn>
                                            <p:tgtEl>
                                              <p:spTgt spid="5135"/>
                                            </p:tgtEl>
                                            <p:attrNameLst>
                                              <p:attrName>style.visibility</p:attrName>
                                            </p:attrNameLst>
                                          </p:cBhvr>
                                          <p:to>
                                            <p:strVal val="visible"/>
                                          </p:to>
                                        </p:set>
                                        <p:anim calcmode="lin" valueType="num" p14:bounceEnd="31000">
                                          <p:cBhvr additive="base">
                                            <p:cTn id="49" dur="750" fill="hold"/>
                                            <p:tgtEl>
                                              <p:spTgt spid="5135"/>
                                            </p:tgtEl>
                                            <p:attrNameLst>
                                              <p:attrName>ppt_x</p:attrName>
                                            </p:attrNameLst>
                                          </p:cBhvr>
                                          <p:tavLst>
                                            <p:tav tm="0">
                                              <p:val>
                                                <p:strVal val="0-#ppt_w/2"/>
                                              </p:val>
                                            </p:tav>
                                            <p:tav tm="100000">
                                              <p:val>
                                                <p:strVal val="#ppt_x"/>
                                              </p:val>
                                            </p:tav>
                                          </p:tavLst>
                                        </p:anim>
                                        <p:anim calcmode="lin" valueType="num" p14:bounceEnd="31000">
                                          <p:cBhvr additive="base">
                                            <p:cTn id="50" dur="750" fill="hold"/>
                                            <p:tgtEl>
                                              <p:spTgt spid="5135"/>
                                            </p:tgtEl>
                                            <p:attrNameLst>
                                              <p:attrName>ppt_y</p:attrName>
                                            </p:attrNameLst>
                                          </p:cBhvr>
                                          <p:tavLst>
                                            <p:tav tm="0">
                                              <p:val>
                                                <p:strVal val="#ppt_y"/>
                                              </p:val>
                                            </p:tav>
                                            <p:tav tm="100000">
                                              <p:val>
                                                <p:strVal val="#ppt_y"/>
                                              </p:val>
                                            </p:tav>
                                          </p:tavLst>
                                        </p:anim>
                                      </p:childTnLst>
                                    </p:cTn>
                                  </p:par>
                                </p:childTnLst>
                              </p:cTn>
                            </p:par>
                            <p:par>
                              <p:cTn id="51" fill="hold">
                                <p:stCondLst>
                                  <p:cond delay="5750"/>
                                </p:stCondLst>
                                <p:childTnLst>
                                  <p:par>
                                    <p:cTn id="52" presetID="42" presetClass="path" presetSubtype="0" accel="50000" decel="50000" fill="hold" nodeType="afterEffect">
                                      <p:stCondLst>
                                        <p:cond delay="0"/>
                                      </p:stCondLst>
                                      <p:childTnLst>
                                        <p:animMotion origin="layout" path="M -2.5E-6 -4.07407E-6 L 0.00261 0.2051 " pathEditMode="relative" rAng="0" ptsTypes="AA">
                                          <p:cBhvr>
                                            <p:cTn id="53" dur="1500" fill="hold"/>
                                            <p:tgtEl>
                                              <p:spTgt spid="33"/>
                                            </p:tgtEl>
                                            <p:attrNameLst>
                                              <p:attrName>ppt_x</p:attrName>
                                              <p:attrName>ppt_y</p:attrName>
                                            </p:attrNameLst>
                                          </p:cBhvr>
                                          <p:rCtr x="122" y="10255"/>
                                        </p:animMotion>
                                      </p:childTnLst>
                                    </p:cTn>
                                  </p:par>
                                  <p:par>
                                    <p:cTn id="54" presetID="42" presetClass="path" presetSubtype="0" accel="50000" decel="50000" fill="hold" nodeType="withEffect">
                                      <p:stCondLst>
                                        <p:cond delay="0"/>
                                      </p:stCondLst>
                                      <p:childTnLst>
                                        <p:animMotion origin="layout" path="M 0 4.07407E-6 L 0 0.19213 " pathEditMode="relative" rAng="0" ptsTypes="AA">
                                          <p:cBhvr>
                                            <p:cTn id="55" dur="1500" fill="hold"/>
                                            <p:tgtEl>
                                              <p:spTgt spid="32"/>
                                            </p:tgtEl>
                                            <p:attrNameLst>
                                              <p:attrName>ppt_x</p:attrName>
                                              <p:attrName>ppt_y</p:attrName>
                                            </p:attrNameLst>
                                          </p:cBhvr>
                                          <p:rCtr x="0" y="9606"/>
                                        </p:animMotion>
                                      </p:childTnLst>
                                    </p:cTn>
                                  </p:par>
                                  <p:par>
                                    <p:cTn id="56" presetID="42" presetClass="path" presetSubtype="0" accel="50000" decel="50000" fill="hold" nodeType="withEffect">
                                      <p:stCondLst>
                                        <p:cond delay="0"/>
                                      </p:stCondLst>
                                      <p:childTnLst>
                                        <p:animMotion origin="layout" path="M 1.94444E-6 -3.33333E-6 L -0.00087 0.19098 " pathEditMode="relative" rAng="0" ptsTypes="AA">
                                          <p:cBhvr>
                                            <p:cTn id="57" dur="1500" fill="hold"/>
                                            <p:tgtEl>
                                              <p:spTgt spid="5135"/>
                                            </p:tgtEl>
                                            <p:attrNameLst>
                                              <p:attrName>ppt_x</p:attrName>
                                              <p:attrName>ppt_y</p:attrName>
                                            </p:attrNameLst>
                                          </p:cBhvr>
                                          <p:rCtr x="-52" y="9537"/>
                                        </p:animMotion>
                                      </p:childTnLst>
                                    </p:cTn>
                                  </p:par>
                                  <p:par>
                                    <p:cTn id="58" presetID="22" presetClass="entr" presetSubtype="1" fill="hold" grpId="0" nodeType="withEffect">
                                      <p:stCondLst>
                                        <p:cond delay="250"/>
                                      </p:stCondLst>
                                      <p:childTnLst>
                                        <p:set>
                                          <p:cBhvr>
                                            <p:cTn id="59" dur="1" fill="hold">
                                              <p:stCondLst>
                                                <p:cond delay="0"/>
                                              </p:stCondLst>
                                            </p:cTn>
                                            <p:tgtEl>
                                              <p:spTgt spid="2"/>
                                            </p:tgtEl>
                                            <p:attrNameLst>
                                              <p:attrName>style.visibility</p:attrName>
                                            </p:attrNameLst>
                                          </p:cBhvr>
                                          <p:to>
                                            <p:strVal val="visible"/>
                                          </p:to>
                                        </p:set>
                                        <p:animEffect transition="in" filter="wipe(up)">
                                          <p:cBhvr>
                                            <p:cTn id="60" dur="1000"/>
                                            <p:tgtEl>
                                              <p:spTgt spid="2"/>
                                            </p:tgtEl>
                                          </p:cBhvr>
                                        </p:animEffect>
                                      </p:childTnLst>
                                    </p:cTn>
                                  </p:par>
                                </p:childTnLst>
                              </p:cTn>
                            </p:par>
                            <p:par>
                              <p:cTn id="61" fill="hold">
                                <p:stCondLst>
                                  <p:cond delay="7250"/>
                                </p:stCondLst>
                                <p:childTnLst>
                                  <p:par>
                                    <p:cTn id="62" presetID="10" presetClass="entr" presetSubtype="0" fill="hold" nodeType="afterEffect">
                                      <p:stCondLst>
                                        <p:cond delay="0"/>
                                      </p:stCondLst>
                                      <p:childTnLst>
                                        <p:set>
                                          <p:cBhvr>
                                            <p:cTn id="63" dur="1" fill="hold">
                                              <p:stCondLst>
                                                <p:cond delay="0"/>
                                              </p:stCondLst>
                                            </p:cTn>
                                            <p:tgtEl>
                                              <p:spTgt spid="5126"/>
                                            </p:tgtEl>
                                            <p:attrNameLst>
                                              <p:attrName>style.visibility</p:attrName>
                                            </p:attrNameLst>
                                          </p:cBhvr>
                                          <p:to>
                                            <p:strVal val="visible"/>
                                          </p:to>
                                        </p:set>
                                        <p:animEffect transition="in" filter="fade">
                                          <p:cBhvr>
                                            <p:cTn id="64" dur="250"/>
                                            <p:tgtEl>
                                              <p:spTgt spid="5126"/>
                                            </p:tgtEl>
                                          </p:cBhvr>
                                        </p:animEffect>
                                      </p:childTnLst>
                                    </p:cTn>
                                  </p:par>
                                </p:childTnLst>
                              </p:cTn>
                            </p:par>
                            <p:par>
                              <p:cTn id="65" fill="hold">
                                <p:stCondLst>
                                  <p:cond delay="7500"/>
                                </p:stCondLst>
                                <p:childTnLst>
                                  <p:par>
                                    <p:cTn id="66" presetID="10"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250"/>
                                            <p:tgtEl>
                                              <p:spTgt spid="14"/>
                                            </p:tgtEl>
                                          </p:cBhvr>
                                        </p:animEffect>
                                      </p:childTnLst>
                                    </p:cTn>
                                  </p:par>
                                </p:childTnLst>
                              </p:cTn>
                            </p:par>
                            <p:par>
                              <p:cTn id="69" fill="hold">
                                <p:stCondLst>
                                  <p:cond delay="775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250"/>
                                            <p:tgtEl>
                                              <p:spTgt spid="15"/>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250"/>
                                            <p:tgtEl>
                                              <p:spTgt spid="16"/>
                                            </p:tgtEl>
                                          </p:cBhvr>
                                        </p:animEffect>
                                      </p:childTnLst>
                                    </p:cTn>
                                  </p:par>
                                </p:childTnLst>
                              </p:cTn>
                            </p:par>
                            <p:par>
                              <p:cTn id="77" fill="hold">
                                <p:stCondLst>
                                  <p:cond delay="8250"/>
                                </p:stCondLst>
                                <p:childTnLst>
                                  <p:par>
                                    <p:cTn id="78" presetID="10"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50"/>
                                            <p:tgtEl>
                                              <p:spTgt spid="17"/>
                                            </p:tgtEl>
                                          </p:cBhvr>
                                        </p:animEffect>
                                      </p:childTnLst>
                                    </p:cTn>
                                  </p:par>
                                </p:childTnLst>
                              </p:cTn>
                            </p:par>
                            <p:par>
                              <p:cTn id="81" fill="hold">
                                <p:stCondLst>
                                  <p:cond delay="8500"/>
                                </p:stCondLst>
                                <p:childTnLst>
                                  <p:par>
                                    <p:cTn id="82" presetID="10"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50"/>
                                            <p:tgtEl>
                                              <p:spTgt spid="18"/>
                                            </p:tgtEl>
                                          </p:cBhvr>
                                        </p:animEffect>
                                      </p:childTnLst>
                                    </p:cTn>
                                  </p:par>
                                </p:childTnLst>
                              </p:cTn>
                            </p:par>
                            <p:par>
                              <p:cTn id="85" fill="hold">
                                <p:stCondLst>
                                  <p:cond delay="8750"/>
                                </p:stCondLst>
                                <p:childTnLst>
                                  <p:par>
                                    <p:cTn id="86" presetID="26" presetClass="emph" presetSubtype="0" repeatCount="indefinite" fill="hold" nodeType="afterEffect">
                                      <p:stCondLst>
                                        <p:cond delay="0"/>
                                      </p:stCondLst>
                                      <p:childTnLst>
                                        <p:animEffect transition="out" filter="fade">
                                          <p:cBhvr>
                                            <p:cTn id="87" dur="500" tmFilter="0, 0; .2, .5; .8, .5; 1, 0"/>
                                            <p:tgtEl>
                                              <p:spTgt spid="5126"/>
                                            </p:tgtEl>
                                          </p:cBhvr>
                                        </p:animEffect>
                                        <p:animScale>
                                          <p:cBhvr>
                                            <p:cTn id="88" dur="250" autoRev="1" fill="hold"/>
                                            <p:tgtEl>
                                              <p:spTgt spid="5126"/>
                                            </p:tgtEl>
                                          </p:cBhvr>
                                          <p:by x="105000" y="105000"/>
                                        </p:animScale>
                                      </p:childTnLst>
                                    </p:cTn>
                                  </p:par>
                                  <p:par>
                                    <p:cTn id="89" presetID="26" presetClass="emph" presetSubtype="0" repeatCount="indefinite" fill="hold" nodeType="withEffect">
                                      <p:stCondLst>
                                        <p:cond delay="0"/>
                                      </p:stCondLst>
                                      <p:childTnLst>
                                        <p:animEffect transition="out" filter="fade">
                                          <p:cBhvr>
                                            <p:cTn id="90" dur="500" tmFilter="0, 0; .2, .5; .8, .5; 1, 0"/>
                                            <p:tgtEl>
                                              <p:spTgt spid="14"/>
                                            </p:tgtEl>
                                          </p:cBhvr>
                                        </p:animEffect>
                                        <p:animScale>
                                          <p:cBhvr>
                                            <p:cTn id="91" dur="250" autoRev="1" fill="hold"/>
                                            <p:tgtEl>
                                              <p:spTgt spid="14"/>
                                            </p:tgtEl>
                                          </p:cBhvr>
                                          <p:by x="105000" y="105000"/>
                                        </p:animScale>
                                      </p:childTnLst>
                                    </p:cTn>
                                  </p:par>
                                  <p:par>
                                    <p:cTn id="92" presetID="26" presetClass="emph" presetSubtype="0" repeatCount="indefinite" fill="hold" nodeType="withEffect">
                                      <p:stCondLst>
                                        <p:cond delay="0"/>
                                      </p:stCondLst>
                                      <p:childTnLst>
                                        <p:animEffect transition="out" filter="fade">
                                          <p:cBhvr>
                                            <p:cTn id="93" dur="500" tmFilter="0, 0; .2, .5; .8, .5; 1, 0"/>
                                            <p:tgtEl>
                                              <p:spTgt spid="15"/>
                                            </p:tgtEl>
                                          </p:cBhvr>
                                        </p:animEffect>
                                        <p:animScale>
                                          <p:cBhvr>
                                            <p:cTn id="94" dur="250" autoRev="1" fill="hold"/>
                                            <p:tgtEl>
                                              <p:spTgt spid="15"/>
                                            </p:tgtEl>
                                          </p:cBhvr>
                                          <p:by x="105000" y="105000"/>
                                        </p:animScale>
                                      </p:childTnLst>
                                    </p:cTn>
                                  </p:par>
                                  <p:par>
                                    <p:cTn id="95" presetID="26" presetClass="emph" presetSubtype="0" repeatCount="indefinite" fill="hold" nodeType="withEffect">
                                      <p:stCondLst>
                                        <p:cond delay="0"/>
                                      </p:stCondLst>
                                      <p:childTnLst>
                                        <p:animEffect transition="out" filter="fade">
                                          <p:cBhvr>
                                            <p:cTn id="96" dur="500" tmFilter="0, 0; .2, .5; .8, .5; 1, 0"/>
                                            <p:tgtEl>
                                              <p:spTgt spid="16"/>
                                            </p:tgtEl>
                                          </p:cBhvr>
                                        </p:animEffect>
                                        <p:animScale>
                                          <p:cBhvr>
                                            <p:cTn id="97" dur="250" autoRev="1" fill="hold"/>
                                            <p:tgtEl>
                                              <p:spTgt spid="16"/>
                                            </p:tgtEl>
                                          </p:cBhvr>
                                          <p:by x="105000" y="105000"/>
                                        </p:animScale>
                                      </p:childTnLst>
                                    </p:cTn>
                                  </p:par>
                                  <p:par>
                                    <p:cTn id="98" presetID="26" presetClass="emph" presetSubtype="0" repeatCount="indefinite" fill="hold" nodeType="withEffect">
                                      <p:stCondLst>
                                        <p:cond delay="0"/>
                                      </p:stCondLst>
                                      <p:childTnLst>
                                        <p:animEffect transition="out" filter="fade">
                                          <p:cBhvr>
                                            <p:cTn id="99" dur="500" tmFilter="0, 0; .2, .5; .8, .5; 1, 0"/>
                                            <p:tgtEl>
                                              <p:spTgt spid="17"/>
                                            </p:tgtEl>
                                          </p:cBhvr>
                                        </p:animEffect>
                                        <p:animScale>
                                          <p:cBhvr>
                                            <p:cTn id="100" dur="250" autoRev="1" fill="hold"/>
                                            <p:tgtEl>
                                              <p:spTgt spid="17"/>
                                            </p:tgtEl>
                                          </p:cBhvr>
                                          <p:by x="105000" y="105000"/>
                                        </p:animScale>
                                      </p:childTnLst>
                                    </p:cTn>
                                  </p:par>
                                  <p:par>
                                    <p:cTn id="101" presetID="26" presetClass="emph" presetSubtype="0" repeatCount="indefinite" fill="hold" nodeType="withEffect">
                                      <p:stCondLst>
                                        <p:cond delay="0"/>
                                      </p:stCondLst>
                                      <p:childTnLst>
                                        <p:animEffect transition="out" filter="fade">
                                          <p:cBhvr>
                                            <p:cTn id="102" dur="500" tmFilter="0, 0; .2, .5; .8, .5; 1, 0"/>
                                            <p:tgtEl>
                                              <p:spTgt spid="18"/>
                                            </p:tgtEl>
                                          </p:cBhvr>
                                        </p:animEffect>
                                        <p:animScale>
                                          <p:cBhvr>
                                            <p:cTn id="10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fill="hold" nodeType="afterEffect">
                                      <p:stCondLst>
                                        <p:cond delay="0"/>
                                      </p:stCondLst>
                                      <p:childTnLst>
                                        <p:animMotion origin="layout" path="M -0.13281 -0.00717 L 0.44896 -0.00185 " pathEditMode="relative" rAng="0" ptsTypes="AA">
                                          <p:cBhvr>
                                            <p:cTn id="6" dur="2000" fill="hold"/>
                                            <p:tgtEl>
                                              <p:spTgt spid="4"/>
                                            </p:tgtEl>
                                            <p:attrNameLst>
                                              <p:attrName>ppt_x</p:attrName>
                                              <p:attrName>ppt_y</p:attrName>
                                            </p:attrNameLst>
                                          </p:cBhvr>
                                          <p:rCtr x="29080" y="254"/>
                                        </p:animMotion>
                                      </p:childTnLst>
                                    </p:cTn>
                                  </p:par>
                                  <p:par>
                                    <p:cTn id="7" presetID="8" presetClass="emph" presetSubtype="0" fill="hold" nodeType="withEffect">
                                      <p:stCondLst>
                                        <p:cond delay="0"/>
                                      </p:stCondLst>
                                      <p:childTnLst>
                                        <p:animRot by="21600000">
                                          <p:cBhvr>
                                            <p:cTn id="8" dur="1500" fill="hold"/>
                                            <p:tgtEl>
                                              <p:spTgt spid="4"/>
                                            </p:tgtEl>
                                            <p:attrNameLst>
                                              <p:attrName>r</p:attrName>
                                            </p:attrNameLst>
                                          </p:cBhvr>
                                        </p:animRot>
                                      </p:childTnLst>
                                    </p:cTn>
                                  </p:par>
                                  <p:par>
                                    <p:cTn id="9" presetID="35" presetClass="path" presetSubtype="0" accel="50000" fill="hold" nodeType="withEffect">
                                      <p:stCondLst>
                                        <p:cond delay="0"/>
                                      </p:stCondLst>
                                      <p:childTnLst>
                                        <p:animMotion origin="layout" path="M 0.13715 -0.01965 L -0.52691 -0.01156 " pathEditMode="relative" rAng="0" ptsTypes="AA">
                                          <p:cBhvr>
                                            <p:cTn id="10" dur="2000" fill="hold"/>
                                            <p:tgtEl>
                                              <p:spTgt spid="5133"/>
                                            </p:tgtEl>
                                            <p:attrNameLst>
                                              <p:attrName>ppt_x</p:attrName>
                                              <p:attrName>ppt_y</p:attrName>
                                            </p:attrNameLst>
                                          </p:cBhvr>
                                          <p:rCtr x="-33212" y="393"/>
                                        </p:animMotion>
                                      </p:childTnLst>
                                    </p:cTn>
                                  </p:par>
                                  <p:par>
                                    <p:cTn id="11" presetID="8" presetClass="emph" presetSubtype="0" fill="hold" nodeType="withEffect">
                                      <p:stCondLst>
                                        <p:cond delay="0"/>
                                      </p:stCondLst>
                                      <p:childTnLst>
                                        <p:animRot by="-21600000">
                                          <p:cBhvr>
                                            <p:cTn id="12" dur="1500" fill="hold"/>
                                            <p:tgtEl>
                                              <p:spTgt spid="5133"/>
                                            </p:tgtEl>
                                            <p:attrNameLst>
                                              <p:attrName>r</p:attrName>
                                            </p:attrNameLst>
                                          </p:cBhvr>
                                        </p:animRot>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5132"/>
                                            </p:tgtEl>
                                            <p:attrNameLst>
                                              <p:attrName>style.visibility</p:attrName>
                                            </p:attrNameLst>
                                          </p:cBhvr>
                                          <p:to>
                                            <p:strVal val="visible"/>
                                          </p:to>
                                        </p:set>
                                        <p:animEffect transition="in" filter="wipe(down)">
                                          <p:cBhvr>
                                            <p:cTn id="16" dur="290">
                                              <p:stCondLst>
                                                <p:cond delay="0"/>
                                              </p:stCondLst>
                                            </p:cTn>
                                            <p:tgtEl>
                                              <p:spTgt spid="5132"/>
                                            </p:tgtEl>
                                          </p:cBhvr>
                                        </p:animEffect>
                                        <p:anim calcmode="lin" valueType="num">
                                          <p:cBhvr>
                                            <p:cTn id="17" dur="911" tmFilter="0,0; 0.14,0.36; 0.43,0.73; 0.71,0.91; 1.0,1.0">
                                              <p:stCondLst>
                                                <p:cond delay="0"/>
                                              </p:stCondLst>
                                            </p:cTn>
                                            <p:tgtEl>
                                              <p:spTgt spid="513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13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13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13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132"/>
                                            </p:tgtEl>
                                            <p:attrNameLst>
                                              <p:attrName>ppt_y</p:attrName>
                                            </p:attrNameLst>
                                          </p:cBhvr>
                                          <p:tavLst>
                                            <p:tav tm="0" fmla="#ppt_y-sin(pi*$)/81">
                                              <p:val>
                                                <p:fltVal val="0"/>
                                              </p:val>
                                            </p:tav>
                                            <p:tav tm="100000">
                                              <p:val>
                                                <p:fltVal val="1"/>
                                              </p:val>
                                            </p:tav>
                                          </p:tavLst>
                                        </p:anim>
                                        <p:animScale>
                                          <p:cBhvr>
                                            <p:cTn id="22" dur="13">
                                              <p:stCondLst>
                                                <p:cond delay="325"/>
                                              </p:stCondLst>
                                            </p:cTn>
                                            <p:tgtEl>
                                              <p:spTgt spid="5132"/>
                                            </p:tgtEl>
                                          </p:cBhvr>
                                          <p:to x="100000" y="60000"/>
                                        </p:animScale>
                                        <p:animScale>
                                          <p:cBhvr>
                                            <p:cTn id="23" dur="83" decel="50000">
                                              <p:stCondLst>
                                                <p:cond delay="338"/>
                                              </p:stCondLst>
                                            </p:cTn>
                                            <p:tgtEl>
                                              <p:spTgt spid="5132"/>
                                            </p:tgtEl>
                                          </p:cBhvr>
                                          <p:to x="100000" y="100000"/>
                                        </p:animScale>
                                        <p:animScale>
                                          <p:cBhvr>
                                            <p:cTn id="24" dur="13">
                                              <p:stCondLst>
                                                <p:cond delay="656"/>
                                              </p:stCondLst>
                                            </p:cTn>
                                            <p:tgtEl>
                                              <p:spTgt spid="5132"/>
                                            </p:tgtEl>
                                          </p:cBhvr>
                                          <p:to x="100000" y="80000"/>
                                        </p:animScale>
                                        <p:animScale>
                                          <p:cBhvr>
                                            <p:cTn id="25" dur="83" decel="50000">
                                              <p:stCondLst>
                                                <p:cond delay="669"/>
                                              </p:stCondLst>
                                            </p:cTn>
                                            <p:tgtEl>
                                              <p:spTgt spid="5132"/>
                                            </p:tgtEl>
                                          </p:cBhvr>
                                          <p:to x="100000" y="100000"/>
                                        </p:animScale>
                                        <p:animScale>
                                          <p:cBhvr>
                                            <p:cTn id="26" dur="13">
                                              <p:stCondLst>
                                                <p:cond delay="821"/>
                                              </p:stCondLst>
                                            </p:cTn>
                                            <p:tgtEl>
                                              <p:spTgt spid="5132"/>
                                            </p:tgtEl>
                                          </p:cBhvr>
                                          <p:to x="100000" y="90000"/>
                                        </p:animScale>
                                        <p:animScale>
                                          <p:cBhvr>
                                            <p:cTn id="27" dur="83" decel="50000">
                                              <p:stCondLst>
                                                <p:cond delay="834"/>
                                              </p:stCondLst>
                                            </p:cTn>
                                            <p:tgtEl>
                                              <p:spTgt spid="5132"/>
                                            </p:tgtEl>
                                          </p:cBhvr>
                                          <p:to x="100000" y="100000"/>
                                        </p:animScale>
                                        <p:animScale>
                                          <p:cBhvr>
                                            <p:cTn id="28" dur="13">
                                              <p:stCondLst>
                                                <p:cond delay="904"/>
                                              </p:stCondLst>
                                            </p:cTn>
                                            <p:tgtEl>
                                              <p:spTgt spid="5132"/>
                                            </p:tgtEl>
                                          </p:cBhvr>
                                          <p:to x="100000" y="95000"/>
                                        </p:animScale>
                                        <p:animScale>
                                          <p:cBhvr>
                                            <p:cTn id="29" dur="83" decel="50000">
                                              <p:stCondLst>
                                                <p:cond delay="917"/>
                                              </p:stCondLst>
                                            </p:cTn>
                                            <p:tgtEl>
                                              <p:spTgt spid="5132"/>
                                            </p:tgtEl>
                                          </p:cBhvr>
                                          <p:to x="100000" y="100000"/>
                                        </p:animScale>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8" presetClass="emph" presetSubtype="0" fill="hold" nodeType="afterEffect">
                                      <p:stCondLst>
                                        <p:cond delay="0"/>
                                      </p:stCondLst>
                                      <p:childTnLst>
                                        <p:animRot by="10800000">
                                          <p:cBhvr>
                                            <p:cTn id="37" dur="500" fill="hold"/>
                                            <p:tgtEl>
                                              <p:spTgt spid="12"/>
                                            </p:tgtEl>
                                            <p:attrNameLst>
                                              <p:attrName>r</p:attrName>
                                            </p:attrNameLst>
                                          </p:cBhvr>
                                        </p:animRo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0-#ppt_w/2"/>
                                              </p:val>
                                            </p:tav>
                                            <p:tav tm="100000">
                                              <p:val>
                                                <p:strVal val="#ppt_x"/>
                                              </p:val>
                                            </p:tav>
                                          </p:tavLst>
                                        </p:anim>
                                        <p:anim calcmode="lin" valueType="num">
                                          <p:cBhvr additive="base">
                                            <p:cTn id="42" dur="75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50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750" fill="hold"/>
                                            <p:tgtEl>
                                              <p:spTgt spid="32"/>
                                            </p:tgtEl>
                                            <p:attrNameLst>
                                              <p:attrName>ppt_x</p:attrName>
                                            </p:attrNameLst>
                                          </p:cBhvr>
                                          <p:tavLst>
                                            <p:tav tm="0">
                                              <p:val>
                                                <p:strVal val="0-#ppt_w/2"/>
                                              </p:val>
                                            </p:tav>
                                            <p:tav tm="100000">
                                              <p:val>
                                                <p:strVal val="#ppt_x"/>
                                              </p:val>
                                            </p:tav>
                                          </p:tavLst>
                                        </p:anim>
                                        <p:anim calcmode="lin" valueType="num">
                                          <p:cBhvr additive="base">
                                            <p:cTn id="46" dur="75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1000"/>
                                      </p:stCondLst>
                                      <p:childTnLst>
                                        <p:set>
                                          <p:cBhvr>
                                            <p:cTn id="48" dur="1" fill="hold">
                                              <p:stCondLst>
                                                <p:cond delay="0"/>
                                              </p:stCondLst>
                                            </p:cTn>
                                            <p:tgtEl>
                                              <p:spTgt spid="5135"/>
                                            </p:tgtEl>
                                            <p:attrNameLst>
                                              <p:attrName>style.visibility</p:attrName>
                                            </p:attrNameLst>
                                          </p:cBhvr>
                                          <p:to>
                                            <p:strVal val="visible"/>
                                          </p:to>
                                        </p:set>
                                        <p:anim calcmode="lin" valueType="num">
                                          <p:cBhvr additive="base">
                                            <p:cTn id="49" dur="750" fill="hold"/>
                                            <p:tgtEl>
                                              <p:spTgt spid="5135"/>
                                            </p:tgtEl>
                                            <p:attrNameLst>
                                              <p:attrName>ppt_x</p:attrName>
                                            </p:attrNameLst>
                                          </p:cBhvr>
                                          <p:tavLst>
                                            <p:tav tm="0">
                                              <p:val>
                                                <p:strVal val="0-#ppt_w/2"/>
                                              </p:val>
                                            </p:tav>
                                            <p:tav tm="100000">
                                              <p:val>
                                                <p:strVal val="#ppt_x"/>
                                              </p:val>
                                            </p:tav>
                                          </p:tavLst>
                                        </p:anim>
                                        <p:anim calcmode="lin" valueType="num">
                                          <p:cBhvr additive="base">
                                            <p:cTn id="50" dur="750" fill="hold"/>
                                            <p:tgtEl>
                                              <p:spTgt spid="5135"/>
                                            </p:tgtEl>
                                            <p:attrNameLst>
                                              <p:attrName>ppt_y</p:attrName>
                                            </p:attrNameLst>
                                          </p:cBhvr>
                                          <p:tavLst>
                                            <p:tav tm="0">
                                              <p:val>
                                                <p:strVal val="#ppt_y"/>
                                              </p:val>
                                            </p:tav>
                                            <p:tav tm="100000">
                                              <p:val>
                                                <p:strVal val="#ppt_y"/>
                                              </p:val>
                                            </p:tav>
                                          </p:tavLst>
                                        </p:anim>
                                      </p:childTnLst>
                                    </p:cTn>
                                  </p:par>
                                </p:childTnLst>
                              </p:cTn>
                            </p:par>
                            <p:par>
                              <p:cTn id="51" fill="hold">
                                <p:stCondLst>
                                  <p:cond delay="5750"/>
                                </p:stCondLst>
                                <p:childTnLst>
                                  <p:par>
                                    <p:cTn id="52" presetID="42" presetClass="path" presetSubtype="0" accel="50000" decel="50000" fill="hold" nodeType="afterEffect">
                                      <p:stCondLst>
                                        <p:cond delay="0"/>
                                      </p:stCondLst>
                                      <p:childTnLst>
                                        <p:animMotion origin="layout" path="M -2.5E-6 -4.07407E-6 L 0.00261 0.2051 " pathEditMode="relative" rAng="0" ptsTypes="AA">
                                          <p:cBhvr>
                                            <p:cTn id="53" dur="1500" fill="hold"/>
                                            <p:tgtEl>
                                              <p:spTgt spid="33"/>
                                            </p:tgtEl>
                                            <p:attrNameLst>
                                              <p:attrName>ppt_x</p:attrName>
                                              <p:attrName>ppt_y</p:attrName>
                                            </p:attrNameLst>
                                          </p:cBhvr>
                                          <p:rCtr x="122" y="10255"/>
                                        </p:animMotion>
                                      </p:childTnLst>
                                    </p:cTn>
                                  </p:par>
                                  <p:par>
                                    <p:cTn id="54" presetID="42" presetClass="path" presetSubtype="0" accel="50000" decel="50000" fill="hold" nodeType="withEffect">
                                      <p:stCondLst>
                                        <p:cond delay="0"/>
                                      </p:stCondLst>
                                      <p:childTnLst>
                                        <p:animMotion origin="layout" path="M 0 4.07407E-6 L 0 0.19213 " pathEditMode="relative" rAng="0" ptsTypes="AA">
                                          <p:cBhvr>
                                            <p:cTn id="55" dur="1500" fill="hold"/>
                                            <p:tgtEl>
                                              <p:spTgt spid="32"/>
                                            </p:tgtEl>
                                            <p:attrNameLst>
                                              <p:attrName>ppt_x</p:attrName>
                                              <p:attrName>ppt_y</p:attrName>
                                            </p:attrNameLst>
                                          </p:cBhvr>
                                          <p:rCtr x="0" y="9606"/>
                                        </p:animMotion>
                                      </p:childTnLst>
                                    </p:cTn>
                                  </p:par>
                                  <p:par>
                                    <p:cTn id="56" presetID="42" presetClass="path" presetSubtype="0" accel="50000" decel="50000" fill="hold" nodeType="withEffect">
                                      <p:stCondLst>
                                        <p:cond delay="0"/>
                                      </p:stCondLst>
                                      <p:childTnLst>
                                        <p:animMotion origin="layout" path="M 1.94444E-6 -3.33333E-6 L -0.00087 0.19098 " pathEditMode="relative" rAng="0" ptsTypes="AA">
                                          <p:cBhvr>
                                            <p:cTn id="57" dur="1500" fill="hold"/>
                                            <p:tgtEl>
                                              <p:spTgt spid="5135"/>
                                            </p:tgtEl>
                                            <p:attrNameLst>
                                              <p:attrName>ppt_x</p:attrName>
                                              <p:attrName>ppt_y</p:attrName>
                                            </p:attrNameLst>
                                          </p:cBhvr>
                                          <p:rCtr x="-52" y="9537"/>
                                        </p:animMotion>
                                      </p:childTnLst>
                                    </p:cTn>
                                  </p:par>
                                  <p:par>
                                    <p:cTn id="58" presetID="22" presetClass="entr" presetSubtype="1" fill="hold" grpId="0" nodeType="withEffect">
                                      <p:stCondLst>
                                        <p:cond delay="250"/>
                                      </p:stCondLst>
                                      <p:childTnLst>
                                        <p:set>
                                          <p:cBhvr>
                                            <p:cTn id="59" dur="1" fill="hold">
                                              <p:stCondLst>
                                                <p:cond delay="0"/>
                                              </p:stCondLst>
                                            </p:cTn>
                                            <p:tgtEl>
                                              <p:spTgt spid="2"/>
                                            </p:tgtEl>
                                            <p:attrNameLst>
                                              <p:attrName>style.visibility</p:attrName>
                                            </p:attrNameLst>
                                          </p:cBhvr>
                                          <p:to>
                                            <p:strVal val="visible"/>
                                          </p:to>
                                        </p:set>
                                        <p:animEffect transition="in" filter="wipe(up)">
                                          <p:cBhvr>
                                            <p:cTn id="60" dur="1000"/>
                                            <p:tgtEl>
                                              <p:spTgt spid="2"/>
                                            </p:tgtEl>
                                          </p:cBhvr>
                                        </p:animEffect>
                                      </p:childTnLst>
                                    </p:cTn>
                                  </p:par>
                                </p:childTnLst>
                              </p:cTn>
                            </p:par>
                            <p:par>
                              <p:cTn id="61" fill="hold">
                                <p:stCondLst>
                                  <p:cond delay="7250"/>
                                </p:stCondLst>
                                <p:childTnLst>
                                  <p:par>
                                    <p:cTn id="62" presetID="10" presetClass="entr" presetSubtype="0" fill="hold" nodeType="afterEffect">
                                      <p:stCondLst>
                                        <p:cond delay="0"/>
                                      </p:stCondLst>
                                      <p:childTnLst>
                                        <p:set>
                                          <p:cBhvr>
                                            <p:cTn id="63" dur="1" fill="hold">
                                              <p:stCondLst>
                                                <p:cond delay="0"/>
                                              </p:stCondLst>
                                            </p:cTn>
                                            <p:tgtEl>
                                              <p:spTgt spid="5126"/>
                                            </p:tgtEl>
                                            <p:attrNameLst>
                                              <p:attrName>style.visibility</p:attrName>
                                            </p:attrNameLst>
                                          </p:cBhvr>
                                          <p:to>
                                            <p:strVal val="visible"/>
                                          </p:to>
                                        </p:set>
                                        <p:animEffect transition="in" filter="fade">
                                          <p:cBhvr>
                                            <p:cTn id="64" dur="250"/>
                                            <p:tgtEl>
                                              <p:spTgt spid="5126"/>
                                            </p:tgtEl>
                                          </p:cBhvr>
                                        </p:animEffect>
                                      </p:childTnLst>
                                    </p:cTn>
                                  </p:par>
                                </p:childTnLst>
                              </p:cTn>
                            </p:par>
                            <p:par>
                              <p:cTn id="65" fill="hold">
                                <p:stCondLst>
                                  <p:cond delay="7500"/>
                                </p:stCondLst>
                                <p:childTnLst>
                                  <p:par>
                                    <p:cTn id="66" presetID="10"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250"/>
                                            <p:tgtEl>
                                              <p:spTgt spid="14"/>
                                            </p:tgtEl>
                                          </p:cBhvr>
                                        </p:animEffect>
                                      </p:childTnLst>
                                    </p:cTn>
                                  </p:par>
                                </p:childTnLst>
                              </p:cTn>
                            </p:par>
                            <p:par>
                              <p:cTn id="69" fill="hold">
                                <p:stCondLst>
                                  <p:cond delay="775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250"/>
                                            <p:tgtEl>
                                              <p:spTgt spid="15"/>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250"/>
                                            <p:tgtEl>
                                              <p:spTgt spid="16"/>
                                            </p:tgtEl>
                                          </p:cBhvr>
                                        </p:animEffect>
                                      </p:childTnLst>
                                    </p:cTn>
                                  </p:par>
                                </p:childTnLst>
                              </p:cTn>
                            </p:par>
                            <p:par>
                              <p:cTn id="77" fill="hold">
                                <p:stCondLst>
                                  <p:cond delay="8250"/>
                                </p:stCondLst>
                                <p:childTnLst>
                                  <p:par>
                                    <p:cTn id="78" presetID="10"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50"/>
                                            <p:tgtEl>
                                              <p:spTgt spid="17"/>
                                            </p:tgtEl>
                                          </p:cBhvr>
                                        </p:animEffect>
                                      </p:childTnLst>
                                    </p:cTn>
                                  </p:par>
                                </p:childTnLst>
                              </p:cTn>
                            </p:par>
                            <p:par>
                              <p:cTn id="81" fill="hold">
                                <p:stCondLst>
                                  <p:cond delay="8500"/>
                                </p:stCondLst>
                                <p:childTnLst>
                                  <p:par>
                                    <p:cTn id="82" presetID="10"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50"/>
                                            <p:tgtEl>
                                              <p:spTgt spid="18"/>
                                            </p:tgtEl>
                                          </p:cBhvr>
                                        </p:animEffect>
                                      </p:childTnLst>
                                    </p:cTn>
                                  </p:par>
                                </p:childTnLst>
                              </p:cTn>
                            </p:par>
                            <p:par>
                              <p:cTn id="85" fill="hold">
                                <p:stCondLst>
                                  <p:cond delay="8750"/>
                                </p:stCondLst>
                                <p:childTnLst>
                                  <p:par>
                                    <p:cTn id="86" presetID="26" presetClass="emph" presetSubtype="0" repeatCount="indefinite" fill="hold" nodeType="afterEffect">
                                      <p:stCondLst>
                                        <p:cond delay="0"/>
                                      </p:stCondLst>
                                      <p:childTnLst>
                                        <p:animEffect transition="out" filter="fade">
                                          <p:cBhvr>
                                            <p:cTn id="87" dur="500" tmFilter="0, 0; .2, .5; .8, .5; 1, 0"/>
                                            <p:tgtEl>
                                              <p:spTgt spid="5126"/>
                                            </p:tgtEl>
                                          </p:cBhvr>
                                        </p:animEffect>
                                        <p:animScale>
                                          <p:cBhvr>
                                            <p:cTn id="88" dur="250" autoRev="1" fill="hold"/>
                                            <p:tgtEl>
                                              <p:spTgt spid="5126"/>
                                            </p:tgtEl>
                                          </p:cBhvr>
                                          <p:by x="105000" y="105000"/>
                                        </p:animScale>
                                      </p:childTnLst>
                                    </p:cTn>
                                  </p:par>
                                  <p:par>
                                    <p:cTn id="89" presetID="26" presetClass="emph" presetSubtype="0" repeatCount="indefinite" fill="hold" nodeType="withEffect">
                                      <p:stCondLst>
                                        <p:cond delay="0"/>
                                      </p:stCondLst>
                                      <p:childTnLst>
                                        <p:animEffect transition="out" filter="fade">
                                          <p:cBhvr>
                                            <p:cTn id="90" dur="500" tmFilter="0, 0; .2, .5; .8, .5; 1, 0"/>
                                            <p:tgtEl>
                                              <p:spTgt spid="14"/>
                                            </p:tgtEl>
                                          </p:cBhvr>
                                        </p:animEffect>
                                        <p:animScale>
                                          <p:cBhvr>
                                            <p:cTn id="91" dur="250" autoRev="1" fill="hold"/>
                                            <p:tgtEl>
                                              <p:spTgt spid="14"/>
                                            </p:tgtEl>
                                          </p:cBhvr>
                                          <p:by x="105000" y="105000"/>
                                        </p:animScale>
                                      </p:childTnLst>
                                    </p:cTn>
                                  </p:par>
                                  <p:par>
                                    <p:cTn id="92" presetID="26" presetClass="emph" presetSubtype="0" repeatCount="indefinite" fill="hold" nodeType="withEffect">
                                      <p:stCondLst>
                                        <p:cond delay="0"/>
                                      </p:stCondLst>
                                      <p:childTnLst>
                                        <p:animEffect transition="out" filter="fade">
                                          <p:cBhvr>
                                            <p:cTn id="93" dur="500" tmFilter="0, 0; .2, .5; .8, .5; 1, 0"/>
                                            <p:tgtEl>
                                              <p:spTgt spid="15"/>
                                            </p:tgtEl>
                                          </p:cBhvr>
                                        </p:animEffect>
                                        <p:animScale>
                                          <p:cBhvr>
                                            <p:cTn id="94" dur="250" autoRev="1" fill="hold"/>
                                            <p:tgtEl>
                                              <p:spTgt spid="15"/>
                                            </p:tgtEl>
                                          </p:cBhvr>
                                          <p:by x="105000" y="105000"/>
                                        </p:animScale>
                                      </p:childTnLst>
                                    </p:cTn>
                                  </p:par>
                                  <p:par>
                                    <p:cTn id="95" presetID="26" presetClass="emph" presetSubtype="0" repeatCount="indefinite" fill="hold" nodeType="withEffect">
                                      <p:stCondLst>
                                        <p:cond delay="0"/>
                                      </p:stCondLst>
                                      <p:childTnLst>
                                        <p:animEffect transition="out" filter="fade">
                                          <p:cBhvr>
                                            <p:cTn id="96" dur="500" tmFilter="0, 0; .2, .5; .8, .5; 1, 0"/>
                                            <p:tgtEl>
                                              <p:spTgt spid="16"/>
                                            </p:tgtEl>
                                          </p:cBhvr>
                                        </p:animEffect>
                                        <p:animScale>
                                          <p:cBhvr>
                                            <p:cTn id="97" dur="250" autoRev="1" fill="hold"/>
                                            <p:tgtEl>
                                              <p:spTgt spid="16"/>
                                            </p:tgtEl>
                                          </p:cBhvr>
                                          <p:by x="105000" y="105000"/>
                                        </p:animScale>
                                      </p:childTnLst>
                                    </p:cTn>
                                  </p:par>
                                  <p:par>
                                    <p:cTn id="98" presetID="26" presetClass="emph" presetSubtype="0" repeatCount="indefinite" fill="hold" nodeType="withEffect">
                                      <p:stCondLst>
                                        <p:cond delay="0"/>
                                      </p:stCondLst>
                                      <p:childTnLst>
                                        <p:animEffect transition="out" filter="fade">
                                          <p:cBhvr>
                                            <p:cTn id="99" dur="500" tmFilter="0, 0; .2, .5; .8, .5; 1, 0"/>
                                            <p:tgtEl>
                                              <p:spTgt spid="17"/>
                                            </p:tgtEl>
                                          </p:cBhvr>
                                        </p:animEffect>
                                        <p:animScale>
                                          <p:cBhvr>
                                            <p:cTn id="100" dur="250" autoRev="1" fill="hold"/>
                                            <p:tgtEl>
                                              <p:spTgt spid="17"/>
                                            </p:tgtEl>
                                          </p:cBhvr>
                                          <p:by x="105000" y="105000"/>
                                        </p:animScale>
                                      </p:childTnLst>
                                    </p:cTn>
                                  </p:par>
                                  <p:par>
                                    <p:cTn id="101" presetID="26" presetClass="emph" presetSubtype="0" repeatCount="indefinite" fill="hold" nodeType="withEffect">
                                      <p:stCondLst>
                                        <p:cond delay="0"/>
                                      </p:stCondLst>
                                      <p:childTnLst>
                                        <p:animEffect transition="out" filter="fade">
                                          <p:cBhvr>
                                            <p:cTn id="102" dur="500" tmFilter="0, 0; .2, .5; .8, .5; 1, 0"/>
                                            <p:tgtEl>
                                              <p:spTgt spid="18"/>
                                            </p:tgtEl>
                                          </p:cBhvr>
                                        </p:animEffect>
                                        <p:animScale>
                                          <p:cBhvr>
                                            <p:cTn id="10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r>
              <a:rPr lang="en-US" b="1" dirty="0" smtClean="0">
                <a:latin typeface="Century Gothic" pitchFamily="34" charset="0"/>
              </a:rPr>
              <a:t>Example: Golden Rice</a:t>
            </a:r>
          </a:p>
        </p:txBody>
      </p:sp>
      <p:sp>
        <p:nvSpPr>
          <p:cNvPr id="3" name="Content Placeholder 2"/>
          <p:cNvSpPr>
            <a:spLocks noGrp="1"/>
          </p:cNvSpPr>
          <p:nvPr>
            <p:ph sz="half" idx="1"/>
          </p:nvPr>
        </p:nvSpPr>
        <p:spPr>
          <a:xfrm>
            <a:off x="381000" y="990604"/>
            <a:ext cx="6705600" cy="1676396"/>
          </a:xfrm>
        </p:spPr>
        <p:txBody>
          <a:bodyPr>
            <a:noAutofit/>
          </a:bodyPr>
          <a:lstStyle/>
          <a:p>
            <a:pPr marL="274267" indent="-274267" algn="just">
              <a:buClr>
                <a:schemeClr val="accent3"/>
              </a:buClr>
              <a:buFont typeface="Wingdings 2"/>
              <a:buChar char=""/>
              <a:defRPr/>
            </a:pPr>
            <a:r>
              <a:rPr lang="en-US" sz="1900" dirty="0">
                <a:latin typeface="Century Gothic" pitchFamily="34" charset="0"/>
              </a:rPr>
              <a:t>Scientists have engineered "golden rice", which has received genes from a daffodil and a bacterium that enable it to make </a:t>
            </a:r>
            <a:r>
              <a:rPr lang="en-US" sz="1900" dirty="0">
                <a:solidFill>
                  <a:srgbClr val="FF0000"/>
                </a:solidFill>
                <a:latin typeface="Century Gothic" pitchFamily="34" charset="0"/>
              </a:rPr>
              <a:t>beta-carotene</a:t>
            </a:r>
            <a:r>
              <a:rPr lang="en-US" sz="1900" dirty="0">
                <a:latin typeface="Century Gothic" pitchFamily="34" charset="0"/>
              </a:rPr>
              <a:t>.</a:t>
            </a:r>
          </a:p>
          <a:p>
            <a:pPr marL="274267" indent="-274267" algn="just">
              <a:buClr>
                <a:schemeClr val="accent3"/>
              </a:buClr>
              <a:buFont typeface="Wingdings 2"/>
              <a:buChar char=""/>
              <a:defRPr/>
            </a:pPr>
            <a:r>
              <a:rPr lang="en-US" sz="1900" dirty="0">
                <a:latin typeface="Century Gothic" pitchFamily="34" charset="0"/>
              </a:rPr>
              <a:t>This offers some promise in helping to correct a worldwide Vitamin A deficiency.</a:t>
            </a:r>
          </a:p>
        </p:txBody>
      </p:sp>
      <p:pic>
        <p:nvPicPr>
          <p:cNvPr id="14340" name="Content Placeholder 4" descr="golden_rice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 y="2895600"/>
            <a:ext cx="6324600" cy="3789360"/>
          </a:xfrm>
        </p:spPr>
      </p:pic>
    </p:spTree>
    <p:extLst>
      <p:ext uri="{BB962C8B-B14F-4D97-AF65-F5344CB8AC3E}">
        <p14:creationId xmlns:p14="http://schemas.microsoft.com/office/powerpoint/2010/main" val="204623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0"/>
                                        </p:tgtEl>
                                        <p:attrNameLst>
                                          <p:attrName>style.visibility</p:attrName>
                                        </p:attrNameLst>
                                      </p:cBhvr>
                                      <p:to>
                                        <p:strVal val="visible"/>
                                      </p:to>
                                    </p:set>
                                    <p:animEffect transition="in" filter="fade">
                                      <p:cBhvr>
                                        <p:cTn id="2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latin typeface="Century Gothic" pitchFamily="34" charset="0"/>
              </a:rPr>
              <a:t>4) Efficient Drug Delivery</a:t>
            </a:r>
          </a:p>
        </p:txBody>
      </p:sp>
      <p:sp>
        <p:nvSpPr>
          <p:cNvPr id="15363" name="Content Placeholder 2"/>
          <p:cNvSpPr>
            <a:spLocks noGrp="1"/>
          </p:cNvSpPr>
          <p:nvPr>
            <p:ph sz="half" idx="1"/>
          </p:nvPr>
        </p:nvSpPr>
        <p:spPr/>
        <p:txBody>
          <a:bodyPr>
            <a:normAutofit/>
          </a:bodyPr>
          <a:lstStyle/>
          <a:p>
            <a:r>
              <a:rPr lang="en-US" sz="2700" dirty="0">
                <a:latin typeface="Century Gothic" pitchFamily="34" charset="0"/>
              </a:rPr>
              <a:t>Inserting genes into plants/animals to produce essential medicine or vaccines.</a:t>
            </a:r>
          </a:p>
          <a:p>
            <a:r>
              <a:rPr lang="en-US" sz="2700" dirty="0">
                <a:latin typeface="Century Gothic" pitchFamily="34" charset="0"/>
              </a:rPr>
              <a:t>“</a:t>
            </a:r>
            <a:r>
              <a:rPr lang="en-US" sz="2700" dirty="0" err="1">
                <a:solidFill>
                  <a:srgbClr val="FF0000"/>
                </a:solidFill>
                <a:latin typeface="Century Gothic" pitchFamily="34" charset="0"/>
              </a:rPr>
              <a:t>Biopharming</a:t>
            </a:r>
            <a:r>
              <a:rPr lang="en-US" sz="2700" dirty="0">
                <a:latin typeface="Century Gothic" pitchFamily="34" charset="0"/>
              </a:rPr>
              <a:t>”</a:t>
            </a:r>
          </a:p>
        </p:txBody>
      </p:sp>
      <p:pic>
        <p:nvPicPr>
          <p:cNvPr id="15364" name="Content Placeholder 4" descr="pharmcor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0" y="2057400"/>
            <a:ext cx="4800600" cy="3200400"/>
          </a:xfrm>
        </p:spPr>
      </p:pic>
    </p:spTree>
    <p:extLst>
      <p:ext uri="{BB962C8B-B14F-4D97-AF65-F5344CB8AC3E}">
        <p14:creationId xmlns:p14="http://schemas.microsoft.com/office/powerpoint/2010/main" val="3823515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up)">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wipe(up)">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smtClean="0">
                <a:latin typeface="Century Gothic" pitchFamily="34" charset="0"/>
              </a:rPr>
              <a:t>Examples</a:t>
            </a:r>
          </a:p>
        </p:txBody>
      </p:sp>
      <p:sp>
        <p:nvSpPr>
          <p:cNvPr id="16387" name="Content Placeholder 2"/>
          <p:cNvSpPr>
            <a:spLocks noGrp="1"/>
          </p:cNvSpPr>
          <p:nvPr>
            <p:ph idx="1"/>
          </p:nvPr>
        </p:nvSpPr>
        <p:spPr>
          <a:xfrm>
            <a:off x="533400" y="1295400"/>
            <a:ext cx="6807199" cy="2133600"/>
          </a:xfrm>
        </p:spPr>
        <p:txBody>
          <a:bodyPr>
            <a:noAutofit/>
          </a:bodyPr>
          <a:lstStyle/>
          <a:p>
            <a:pPr algn="just"/>
            <a:r>
              <a:rPr lang="en-US" sz="2100" dirty="0">
                <a:latin typeface="Century Gothic" pitchFamily="34" charset="0"/>
              </a:rPr>
              <a:t>A cow with the genetic equipment to make a vaccine in its milk could provide both nourishment and immunization to a whole village of people now left unprotected because they lack food and medical </a:t>
            </a:r>
            <a:r>
              <a:rPr lang="en-US" sz="2100" dirty="0" smtClean="0">
                <a:latin typeface="Century Gothic" pitchFamily="34" charset="0"/>
              </a:rPr>
              <a:t>help.</a:t>
            </a:r>
          </a:p>
        </p:txBody>
      </p:sp>
      <p:pic>
        <p:nvPicPr>
          <p:cNvPr id="1026" name="Picture 2" descr="http://vactruth.com/wp-content/uploads/2011/05/baby_cow_vacc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279" y="3048000"/>
            <a:ext cx="587998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420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up)">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28600"/>
            <a:ext cx="7035798" cy="1320803"/>
          </a:xfrm>
        </p:spPr>
        <p:txBody>
          <a:bodyPr>
            <a:noAutofit/>
          </a:bodyPr>
          <a:lstStyle/>
          <a:p>
            <a:r>
              <a:rPr lang="en-US" sz="4500" b="1" dirty="0"/>
              <a:t>Food Science Techniques	</a:t>
            </a:r>
          </a:p>
        </p:txBody>
      </p:sp>
      <p:sp>
        <p:nvSpPr>
          <p:cNvPr id="23555" name="Rectangle 3"/>
          <p:cNvSpPr>
            <a:spLocks noGrp="1" noChangeArrowheads="1"/>
          </p:cNvSpPr>
          <p:nvPr>
            <p:ph idx="1"/>
          </p:nvPr>
        </p:nvSpPr>
        <p:spPr>
          <a:xfrm>
            <a:off x="533400" y="1066800"/>
            <a:ext cx="7162800" cy="5334000"/>
          </a:xfrm>
        </p:spPr>
        <p:txBody>
          <a:bodyPr>
            <a:noAutofit/>
          </a:bodyPr>
          <a:lstStyle/>
          <a:p>
            <a:pPr>
              <a:lnSpc>
                <a:spcPct val="90000"/>
              </a:lnSpc>
            </a:pPr>
            <a:r>
              <a:rPr lang="en-US" sz="2700" b="1" dirty="0">
                <a:latin typeface="Century Gothic" pitchFamily="34" charset="0"/>
              </a:rPr>
              <a:t>Most “technologies” and techniques associated with Biotechnology and Food Science deal with, or are the result of, the preservation of food.</a:t>
            </a:r>
          </a:p>
          <a:p>
            <a:pPr lvl="1">
              <a:lnSpc>
                <a:spcPct val="90000"/>
              </a:lnSpc>
            </a:pPr>
            <a:r>
              <a:rPr lang="en-US" sz="2500" b="1" dirty="0" smtClean="0">
                <a:latin typeface="Century Gothic" pitchFamily="34" charset="0"/>
              </a:rPr>
              <a:t>Pickling</a:t>
            </a:r>
            <a:endParaRPr lang="en-US" sz="2500" b="1" dirty="0">
              <a:latin typeface="Century Gothic" pitchFamily="34" charset="0"/>
            </a:endParaRPr>
          </a:p>
          <a:p>
            <a:pPr lvl="1">
              <a:lnSpc>
                <a:spcPct val="90000"/>
              </a:lnSpc>
            </a:pPr>
            <a:r>
              <a:rPr lang="en-US" sz="2500" b="1" dirty="0" smtClean="0">
                <a:latin typeface="Century Gothic" pitchFamily="34" charset="0"/>
              </a:rPr>
              <a:t>Dehydration/Salting</a:t>
            </a:r>
            <a:endParaRPr lang="en-US" sz="2500" b="1" dirty="0">
              <a:latin typeface="Century Gothic" pitchFamily="34" charset="0"/>
            </a:endParaRPr>
          </a:p>
          <a:p>
            <a:pPr lvl="1">
              <a:lnSpc>
                <a:spcPct val="90000"/>
              </a:lnSpc>
            </a:pPr>
            <a:r>
              <a:rPr lang="en-US" sz="2500" b="1" dirty="0" smtClean="0">
                <a:latin typeface="Century Gothic" pitchFamily="34" charset="0"/>
              </a:rPr>
              <a:t>Refrigeration/Freezing </a:t>
            </a:r>
            <a:endParaRPr lang="en-US" sz="2500" b="1" dirty="0">
              <a:latin typeface="Century Gothic" pitchFamily="34" charset="0"/>
            </a:endParaRPr>
          </a:p>
          <a:p>
            <a:pPr lvl="1">
              <a:lnSpc>
                <a:spcPct val="90000"/>
              </a:lnSpc>
            </a:pPr>
            <a:r>
              <a:rPr lang="en-US" sz="2500" b="1" dirty="0">
                <a:latin typeface="Century Gothic" pitchFamily="34" charset="0"/>
              </a:rPr>
              <a:t>Irradiation</a:t>
            </a:r>
          </a:p>
          <a:p>
            <a:pPr lvl="1">
              <a:lnSpc>
                <a:spcPct val="90000"/>
              </a:lnSpc>
            </a:pPr>
            <a:r>
              <a:rPr lang="en-US" sz="2500" b="1" dirty="0">
                <a:latin typeface="Century Gothic" pitchFamily="34" charset="0"/>
              </a:rPr>
              <a:t>Steam Sterilization</a:t>
            </a:r>
          </a:p>
          <a:p>
            <a:pPr lvl="1">
              <a:lnSpc>
                <a:spcPct val="90000"/>
              </a:lnSpc>
            </a:pPr>
            <a:r>
              <a:rPr lang="en-US" sz="2500" b="1" dirty="0" smtClean="0">
                <a:latin typeface="Century Gothic" pitchFamily="34" charset="0"/>
              </a:rPr>
              <a:t>Heating</a:t>
            </a:r>
          </a:p>
          <a:p>
            <a:pPr lvl="1">
              <a:lnSpc>
                <a:spcPct val="90000"/>
              </a:lnSpc>
            </a:pPr>
            <a:r>
              <a:rPr lang="en-US" sz="2500" b="1" dirty="0" smtClean="0">
                <a:latin typeface="Century Gothic" pitchFamily="34" charset="0"/>
              </a:rPr>
              <a:t>Canning</a:t>
            </a:r>
          </a:p>
          <a:p>
            <a:pPr lvl="1">
              <a:lnSpc>
                <a:spcPct val="90000"/>
              </a:lnSpc>
            </a:pPr>
            <a:r>
              <a:rPr lang="en-US" sz="2500" b="1" dirty="0">
                <a:latin typeface="Century Gothic" pitchFamily="34" charset="0"/>
              </a:rPr>
              <a:t>Fermentation</a:t>
            </a:r>
          </a:p>
          <a:p>
            <a:pPr marL="457112" lvl="1" indent="0">
              <a:lnSpc>
                <a:spcPct val="90000"/>
              </a:lnSpc>
              <a:buNone/>
            </a:pPr>
            <a:endParaRPr lang="en-US" sz="2300" b="1" dirty="0">
              <a:latin typeface="Century Gothic" pitchFamily="34" charset="0"/>
            </a:endParaRPr>
          </a:p>
        </p:txBody>
      </p:sp>
    </p:spTree>
    <p:extLst>
      <p:ext uri="{BB962C8B-B14F-4D97-AF65-F5344CB8AC3E}">
        <p14:creationId xmlns:p14="http://schemas.microsoft.com/office/powerpoint/2010/main" val="966341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500"/>
                                        <p:tgtEl>
                                          <p:spTgt spid="2355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wipe(up)">
                                      <p:cBhvr>
                                        <p:cTn id="10" dur="500"/>
                                        <p:tgtEl>
                                          <p:spTgt spid="2355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wipe(up)">
                                      <p:cBhvr>
                                        <p:cTn id="13" dur="500"/>
                                        <p:tgtEl>
                                          <p:spTgt spid="23555">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wipe(up)">
                                      <p:cBhvr>
                                        <p:cTn id="16" dur="500"/>
                                        <p:tgtEl>
                                          <p:spTgt spid="23555">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Effect transition="in" filter="wipe(up)">
                                      <p:cBhvr>
                                        <p:cTn id="19" dur="500"/>
                                        <p:tgtEl>
                                          <p:spTgt spid="23555">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3555">
                                            <p:txEl>
                                              <p:pRg st="5" end="5"/>
                                            </p:txEl>
                                          </p:spTgt>
                                        </p:tgtEl>
                                        <p:attrNameLst>
                                          <p:attrName>style.visibility</p:attrName>
                                        </p:attrNameLst>
                                      </p:cBhvr>
                                      <p:to>
                                        <p:strVal val="visible"/>
                                      </p:to>
                                    </p:set>
                                    <p:animEffect transition="in" filter="wipe(up)">
                                      <p:cBhvr>
                                        <p:cTn id="22" dur="500"/>
                                        <p:tgtEl>
                                          <p:spTgt spid="23555">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animEffect transition="in" filter="wipe(up)">
                                      <p:cBhvr>
                                        <p:cTn id="25" dur="500"/>
                                        <p:tgtEl>
                                          <p:spTgt spid="23555">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3555">
                                            <p:txEl>
                                              <p:pRg st="7" end="7"/>
                                            </p:txEl>
                                          </p:spTgt>
                                        </p:tgtEl>
                                        <p:attrNameLst>
                                          <p:attrName>style.visibility</p:attrName>
                                        </p:attrNameLst>
                                      </p:cBhvr>
                                      <p:to>
                                        <p:strVal val="visible"/>
                                      </p:to>
                                    </p:set>
                                    <p:animEffect transition="in" filter="wipe(up)">
                                      <p:cBhvr>
                                        <p:cTn id="28" dur="500"/>
                                        <p:tgtEl>
                                          <p:spTgt spid="23555">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3555">
                                            <p:txEl>
                                              <p:pRg st="8" end="8"/>
                                            </p:txEl>
                                          </p:spTgt>
                                        </p:tgtEl>
                                        <p:attrNameLst>
                                          <p:attrName>style.visibility</p:attrName>
                                        </p:attrNameLst>
                                      </p:cBhvr>
                                      <p:to>
                                        <p:strVal val="visible"/>
                                      </p:to>
                                    </p:set>
                                    <p:animEffect transition="in" filter="wipe(up)">
                                      <p:cBhvr>
                                        <p:cTn id="31" dur="500"/>
                                        <p:tgtEl>
                                          <p:spTgt spid="2355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554"/>
                                        </p:tgtEl>
                                        <p:attrNameLst>
                                          <p:attrName>style.visibility</p:attrName>
                                        </p:attrNameLst>
                                      </p:cBhvr>
                                      <p:to>
                                        <p:strVal val="visible"/>
                                      </p:to>
                                    </p:set>
                                    <p:animEffect transition="in" filter="fade">
                                      <p:cBhvr>
                                        <p:cTn id="36"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l"/>
            <a:r>
              <a:rPr lang="en-US" sz="6000" b="1" dirty="0">
                <a:latin typeface="Century Gothic" pitchFamily="34" charset="0"/>
              </a:rPr>
              <a:t>Pickling</a:t>
            </a:r>
          </a:p>
        </p:txBody>
      </p:sp>
      <p:sp>
        <p:nvSpPr>
          <p:cNvPr id="49155" name="Rectangle 3"/>
          <p:cNvSpPr>
            <a:spLocks noGrp="1" noChangeArrowheads="1"/>
          </p:cNvSpPr>
          <p:nvPr>
            <p:ph idx="1"/>
          </p:nvPr>
        </p:nvSpPr>
        <p:spPr>
          <a:xfrm>
            <a:off x="381001" y="1658384"/>
            <a:ext cx="3657600" cy="4818616"/>
          </a:xfrm>
        </p:spPr>
        <p:txBody>
          <a:bodyPr>
            <a:normAutofit/>
          </a:bodyPr>
          <a:lstStyle/>
          <a:p>
            <a:r>
              <a:rPr lang="en-US" sz="2300" b="1" dirty="0">
                <a:latin typeface="Century Gothic" pitchFamily="34" charset="0"/>
              </a:rPr>
              <a:t>Using a vinegar-based solution to soak foods</a:t>
            </a:r>
          </a:p>
          <a:p>
            <a:pPr lvl="1"/>
            <a:r>
              <a:rPr lang="en-US" sz="2300" b="1" dirty="0">
                <a:latin typeface="Century Gothic" pitchFamily="34" charset="0"/>
              </a:rPr>
              <a:t>Creates an environment where bacteria may not survive</a:t>
            </a:r>
          </a:p>
          <a:p>
            <a:pPr lvl="1"/>
            <a:r>
              <a:rPr lang="en-US" sz="2300" b="1" dirty="0">
                <a:latin typeface="Century Gothic" pitchFamily="34" charset="0"/>
              </a:rPr>
              <a:t>Drastically alters taste</a:t>
            </a:r>
          </a:p>
          <a:p>
            <a:r>
              <a:rPr lang="en-US" sz="2300" b="1" dirty="0">
                <a:latin typeface="Century Gothic" pitchFamily="34" charset="0"/>
              </a:rPr>
              <a:t>The environment must be acidic enough to be effective</a:t>
            </a:r>
          </a:p>
          <a:p>
            <a:pPr lvl="1"/>
            <a:endParaRPr lang="en-US" sz="2300" b="1" dirty="0">
              <a:latin typeface="Century Gothic" pitchFamily="34" charset="0"/>
            </a:endParaRPr>
          </a:p>
        </p:txBody>
      </p:sp>
      <p:sp>
        <p:nvSpPr>
          <p:cNvPr id="5" name="Rectangle 2"/>
          <p:cNvSpPr txBox="1">
            <a:spLocks noChangeArrowheads="1"/>
          </p:cNvSpPr>
          <p:nvPr/>
        </p:nvSpPr>
        <p:spPr>
          <a:xfrm>
            <a:off x="4360987" y="550985"/>
            <a:ext cx="5398573" cy="1524000"/>
          </a:xfrm>
          <a:prstGeom prst="rect">
            <a:avLst/>
          </a:prstGeom>
        </p:spPr>
        <p:txBody>
          <a:bodyPr vert="horz" lIns="91422" tIns="45711" rIns="91422" bIns="45711" rtlCol="0" anchor="t">
            <a:normAutofit/>
          </a:bodyPr>
          <a:lstStyle>
            <a:lvl1pPr algn="l" defTabSz="457113" rtl="0" eaLnBrk="1" latinLnBrk="0" hangingPunct="1">
              <a:spcBef>
                <a:spcPct val="0"/>
              </a:spcBef>
              <a:buNone/>
              <a:defRPr sz="3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b="1" dirty="0" smtClean="0">
                <a:latin typeface="Century Gothic" pitchFamily="34" charset="0"/>
              </a:rPr>
              <a:t>Dehydration / Salting</a:t>
            </a:r>
            <a:endParaRPr lang="en-US" sz="4500" b="1" dirty="0">
              <a:latin typeface="Century Gothic" pitchFamily="34" charset="0"/>
            </a:endParaRPr>
          </a:p>
        </p:txBody>
      </p:sp>
      <p:sp>
        <p:nvSpPr>
          <p:cNvPr id="6" name="Rectangle 3"/>
          <p:cNvSpPr txBox="1">
            <a:spLocks noChangeArrowheads="1"/>
          </p:cNvSpPr>
          <p:nvPr/>
        </p:nvSpPr>
        <p:spPr>
          <a:xfrm>
            <a:off x="4419601" y="2057400"/>
            <a:ext cx="4267200" cy="4495800"/>
          </a:xfrm>
          <a:prstGeom prst="rect">
            <a:avLst/>
          </a:prstGeom>
        </p:spPr>
        <p:txBody>
          <a:bodyPr vert="horz" lIns="91422" tIns="45711" rIns="91422" bIns="45711" rtlCol="0">
            <a:noAutofit/>
          </a:bodyPr>
          <a:lstStyle>
            <a:lvl1pPr marL="342835" indent="-342835" algn="l" defTabSz="457113" rtl="0" eaLnBrk="1" latinLnBrk="0" hangingPunct="1">
              <a:spcBef>
                <a:spcPts val="999"/>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1pPr>
            <a:lvl2pPr marL="742809" indent="-285697" algn="l" defTabSz="457113" rtl="0" eaLnBrk="1" latinLnBrk="0" hangingPunct="1">
              <a:spcBef>
                <a:spcPts val="999"/>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784" indent="-228556" algn="l" defTabSz="457113" rtl="0" eaLnBrk="1" latinLnBrk="0" hangingPunct="1">
              <a:spcBef>
                <a:spcPts val="999"/>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897"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10"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12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238"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351"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46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2200" b="1" dirty="0" smtClean="0">
                <a:latin typeface="Century Gothic" pitchFamily="34" charset="0"/>
              </a:rPr>
              <a:t>These methods remove water from food products</a:t>
            </a:r>
          </a:p>
          <a:p>
            <a:pPr lvl="1">
              <a:lnSpc>
                <a:spcPct val="90000"/>
              </a:lnSpc>
            </a:pPr>
            <a:r>
              <a:rPr lang="en-US" sz="2200" b="1" dirty="0" smtClean="0">
                <a:latin typeface="Century Gothic" pitchFamily="34" charset="0"/>
              </a:rPr>
              <a:t>Creates an inhospitable environment for microorganisms</a:t>
            </a:r>
          </a:p>
          <a:p>
            <a:pPr>
              <a:lnSpc>
                <a:spcPct val="90000"/>
              </a:lnSpc>
            </a:pPr>
            <a:r>
              <a:rPr lang="en-US" sz="2200" b="1" dirty="0" smtClean="0">
                <a:latin typeface="Century Gothic" pitchFamily="34" charset="0"/>
              </a:rPr>
              <a:t>Highly effective for meats and other foods</a:t>
            </a:r>
          </a:p>
          <a:p>
            <a:pPr lvl="1">
              <a:lnSpc>
                <a:spcPct val="90000"/>
              </a:lnSpc>
            </a:pPr>
            <a:r>
              <a:rPr lang="en-US" sz="2200" b="1" dirty="0" smtClean="0">
                <a:latin typeface="Century Gothic" pitchFamily="34" charset="0"/>
              </a:rPr>
              <a:t>Changes taste and texture drastically</a:t>
            </a:r>
          </a:p>
          <a:p>
            <a:pPr>
              <a:lnSpc>
                <a:spcPct val="90000"/>
              </a:lnSpc>
            </a:pPr>
            <a:r>
              <a:rPr lang="en-US" sz="2200" b="1" dirty="0" smtClean="0">
                <a:latin typeface="Century Gothic" pitchFamily="34" charset="0"/>
              </a:rPr>
              <a:t>In ancient history it was the only effective method storing food </a:t>
            </a:r>
            <a:endParaRPr lang="en-US" sz="2200" b="1" dirty="0">
              <a:latin typeface="Century Gothic" pitchFamily="34" charset="0"/>
            </a:endParaRPr>
          </a:p>
        </p:txBody>
      </p:sp>
      <p:cxnSp>
        <p:nvCxnSpPr>
          <p:cNvPr id="3" name="Straight Connector 2"/>
          <p:cNvCxnSpPr/>
          <p:nvPr/>
        </p:nvCxnSpPr>
        <p:spPr>
          <a:xfrm>
            <a:off x="4191000" y="246185"/>
            <a:ext cx="0" cy="63070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279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l"/>
            <a:r>
              <a:rPr lang="en-US" sz="6000" b="1" dirty="0">
                <a:latin typeface="Century Gothic" pitchFamily="34" charset="0"/>
              </a:rPr>
              <a:t>Freezing	</a:t>
            </a:r>
          </a:p>
        </p:txBody>
      </p:sp>
      <p:sp>
        <p:nvSpPr>
          <p:cNvPr id="40963" name="Rectangle 3"/>
          <p:cNvSpPr>
            <a:spLocks noGrp="1" noChangeArrowheads="1"/>
          </p:cNvSpPr>
          <p:nvPr>
            <p:ph idx="1"/>
          </p:nvPr>
        </p:nvSpPr>
        <p:spPr>
          <a:xfrm>
            <a:off x="304801" y="1752600"/>
            <a:ext cx="4191000" cy="4800600"/>
          </a:xfrm>
        </p:spPr>
        <p:txBody>
          <a:bodyPr>
            <a:normAutofit lnSpcReduction="10000"/>
          </a:bodyPr>
          <a:lstStyle/>
          <a:p>
            <a:r>
              <a:rPr lang="en-US" sz="2600" b="1" dirty="0">
                <a:latin typeface="Century Gothic" pitchFamily="34" charset="0"/>
              </a:rPr>
              <a:t>Increases the shelf life of many foods indefinitely with varying impacts on food quality</a:t>
            </a:r>
          </a:p>
          <a:p>
            <a:r>
              <a:rPr lang="en-US" sz="2600" b="1" dirty="0">
                <a:latin typeface="Century Gothic" pitchFamily="34" charset="0"/>
              </a:rPr>
              <a:t>Will NOT KILL most common bacteria</a:t>
            </a:r>
          </a:p>
          <a:p>
            <a:pPr lvl="1"/>
            <a:r>
              <a:rPr lang="en-US" sz="2600" b="1" dirty="0">
                <a:latin typeface="Century Gothic" pitchFamily="34" charset="0"/>
              </a:rPr>
              <a:t>Only makes them dormant</a:t>
            </a:r>
          </a:p>
          <a:p>
            <a:r>
              <a:rPr lang="en-US" sz="2600" b="1" dirty="0">
                <a:latin typeface="Century Gothic" pitchFamily="34" charset="0"/>
              </a:rPr>
              <a:t>Most foods should NOT BE REFROZEN after thawing</a:t>
            </a:r>
          </a:p>
        </p:txBody>
      </p:sp>
      <p:sp>
        <p:nvSpPr>
          <p:cNvPr id="4" name="Rectangle 2"/>
          <p:cNvSpPr txBox="1">
            <a:spLocks noChangeArrowheads="1"/>
          </p:cNvSpPr>
          <p:nvPr/>
        </p:nvSpPr>
        <p:spPr>
          <a:xfrm>
            <a:off x="4648200" y="762000"/>
            <a:ext cx="7772400" cy="1143000"/>
          </a:xfrm>
          <a:prstGeom prst="rect">
            <a:avLst/>
          </a:prstGeom>
        </p:spPr>
        <p:txBody>
          <a:bodyPr vert="horz" lIns="91422" tIns="45711" rIns="91422" bIns="45711" rtlCol="0" anchor="t">
            <a:normAutofit/>
          </a:bodyPr>
          <a:lstStyle>
            <a:lvl1pPr algn="l" defTabSz="457113" rtl="0" eaLnBrk="1" latinLnBrk="0" hangingPunct="1">
              <a:spcBef>
                <a:spcPct val="0"/>
              </a:spcBef>
              <a:buNone/>
              <a:defRPr sz="3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900" b="1" dirty="0" smtClean="0">
                <a:latin typeface="Century Gothic" pitchFamily="34" charset="0"/>
              </a:rPr>
              <a:t>Irradiation</a:t>
            </a:r>
            <a:endParaRPr lang="en-US" sz="4900" b="1" dirty="0">
              <a:latin typeface="Century Gothic" pitchFamily="34" charset="0"/>
            </a:endParaRPr>
          </a:p>
        </p:txBody>
      </p:sp>
      <p:sp>
        <p:nvSpPr>
          <p:cNvPr id="5" name="Rectangle 3"/>
          <p:cNvSpPr txBox="1">
            <a:spLocks noChangeArrowheads="1"/>
          </p:cNvSpPr>
          <p:nvPr/>
        </p:nvSpPr>
        <p:spPr>
          <a:xfrm>
            <a:off x="4536831" y="1905000"/>
            <a:ext cx="4191000" cy="4648200"/>
          </a:xfrm>
          <a:prstGeom prst="rect">
            <a:avLst/>
          </a:prstGeom>
        </p:spPr>
        <p:txBody>
          <a:bodyPr vert="horz" lIns="91422" tIns="45711" rIns="91422" bIns="45711" rtlCol="0">
            <a:noAutofit/>
          </a:bodyPr>
          <a:lstStyle>
            <a:lvl1pPr marL="342835" indent="-342835" algn="l" defTabSz="457113" rtl="0" eaLnBrk="1" latinLnBrk="0" hangingPunct="1">
              <a:spcBef>
                <a:spcPts val="999"/>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1pPr>
            <a:lvl2pPr marL="742809" indent="-285697" algn="l" defTabSz="457113" rtl="0" eaLnBrk="1" latinLnBrk="0" hangingPunct="1">
              <a:spcBef>
                <a:spcPts val="999"/>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784" indent="-228556" algn="l" defTabSz="457113" rtl="0" eaLnBrk="1" latinLnBrk="0" hangingPunct="1">
              <a:spcBef>
                <a:spcPts val="999"/>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897"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10"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12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238"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351"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46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300" b="1" dirty="0" smtClean="0">
                <a:latin typeface="Century Gothic" pitchFamily="34" charset="0"/>
              </a:rPr>
              <a:t>Treatment of food products with low levels of ionizing radiation to kill microorganisms in food</a:t>
            </a:r>
          </a:p>
          <a:p>
            <a:pPr lvl="1"/>
            <a:r>
              <a:rPr lang="en-US" sz="2300" b="1" dirty="0" smtClean="0">
                <a:latin typeface="Century Gothic" pitchFamily="34" charset="0"/>
              </a:rPr>
              <a:t>Not dangerous for human consumption</a:t>
            </a:r>
          </a:p>
          <a:p>
            <a:pPr lvl="1"/>
            <a:r>
              <a:rPr lang="en-US" sz="2300" b="1" dirty="0" smtClean="0">
                <a:latin typeface="Century Gothic" pitchFamily="34" charset="0"/>
              </a:rPr>
              <a:t>Does not alter food quality and taste</a:t>
            </a:r>
          </a:p>
          <a:p>
            <a:pPr lvl="1"/>
            <a:r>
              <a:rPr lang="en-US" sz="2300" b="1" dirty="0" smtClean="0">
                <a:latin typeface="Century Gothic" pitchFamily="34" charset="0"/>
              </a:rPr>
              <a:t>Least invasive method of sterilization for many food products including meats</a:t>
            </a:r>
            <a:endParaRPr lang="en-US" sz="2300" b="1" dirty="0">
              <a:latin typeface="Century Gothic" pitchFamily="34" charset="0"/>
            </a:endParaRPr>
          </a:p>
        </p:txBody>
      </p:sp>
      <p:cxnSp>
        <p:nvCxnSpPr>
          <p:cNvPr id="6" name="Straight Connector 5"/>
          <p:cNvCxnSpPr/>
          <p:nvPr/>
        </p:nvCxnSpPr>
        <p:spPr>
          <a:xfrm>
            <a:off x="4495800" y="398585"/>
            <a:ext cx="0" cy="63070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971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 calcmode="lin" valueType="num">
                                      <p:cBhvr additive="base">
                                        <p:cTn id="17"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 calcmode="lin" valueType="num">
                                      <p:cBhvr additive="base">
                                        <p:cTn id="23"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P spid="5"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08003" y="609604"/>
            <a:ext cx="3606798" cy="1320803"/>
          </a:xfrm>
        </p:spPr>
        <p:txBody>
          <a:bodyPr>
            <a:normAutofit fontScale="90000"/>
          </a:bodyPr>
          <a:lstStyle/>
          <a:p>
            <a:r>
              <a:rPr lang="en-US" sz="5400" b="1" dirty="0">
                <a:latin typeface="Century Gothic" pitchFamily="34" charset="0"/>
              </a:rPr>
              <a:t>Steam Sterilization</a:t>
            </a:r>
          </a:p>
        </p:txBody>
      </p:sp>
      <p:sp>
        <p:nvSpPr>
          <p:cNvPr id="50179" name="Rectangle 3"/>
          <p:cNvSpPr>
            <a:spLocks noGrp="1" noChangeArrowheads="1"/>
          </p:cNvSpPr>
          <p:nvPr>
            <p:ph idx="1"/>
          </p:nvPr>
        </p:nvSpPr>
        <p:spPr>
          <a:xfrm>
            <a:off x="381000" y="2286000"/>
            <a:ext cx="3581399" cy="3880770"/>
          </a:xfrm>
        </p:spPr>
        <p:txBody>
          <a:bodyPr>
            <a:normAutofit/>
          </a:bodyPr>
          <a:lstStyle/>
          <a:p>
            <a:r>
              <a:rPr lang="en-US" sz="2400" b="1" dirty="0"/>
              <a:t>Using super heated water to kill surface bacteria</a:t>
            </a:r>
          </a:p>
          <a:p>
            <a:r>
              <a:rPr lang="en-US" sz="2400" b="1" dirty="0"/>
              <a:t>Often used in the processing of meats</a:t>
            </a:r>
          </a:p>
        </p:txBody>
      </p:sp>
      <p:sp>
        <p:nvSpPr>
          <p:cNvPr id="5" name="Rectangle 2"/>
          <p:cNvSpPr txBox="1">
            <a:spLocks noChangeArrowheads="1"/>
          </p:cNvSpPr>
          <p:nvPr/>
        </p:nvSpPr>
        <p:spPr>
          <a:xfrm>
            <a:off x="4343400" y="609600"/>
            <a:ext cx="3962400" cy="1320803"/>
          </a:xfrm>
          <a:prstGeom prst="rect">
            <a:avLst/>
          </a:prstGeom>
        </p:spPr>
        <p:txBody>
          <a:bodyPr vert="horz" lIns="91422" tIns="45711" rIns="91422" bIns="45711" rtlCol="0" anchor="t">
            <a:noAutofit/>
          </a:bodyPr>
          <a:lstStyle>
            <a:lvl1pPr algn="l" defTabSz="457113" rtl="0" eaLnBrk="1" latinLnBrk="0" hangingPunct="1">
              <a:spcBef>
                <a:spcPct val="0"/>
              </a:spcBef>
              <a:buNone/>
              <a:defRPr sz="3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900" b="1" dirty="0" smtClean="0"/>
              <a:t>Oven / Microwave (Heating)</a:t>
            </a:r>
            <a:endParaRPr lang="en-US" sz="4900" b="1" dirty="0"/>
          </a:p>
        </p:txBody>
      </p:sp>
      <p:sp>
        <p:nvSpPr>
          <p:cNvPr id="6" name="Rectangle 3"/>
          <p:cNvSpPr txBox="1">
            <a:spLocks noChangeArrowheads="1"/>
          </p:cNvSpPr>
          <p:nvPr/>
        </p:nvSpPr>
        <p:spPr>
          <a:xfrm>
            <a:off x="4308232" y="2977230"/>
            <a:ext cx="3223750" cy="3880770"/>
          </a:xfrm>
          <a:prstGeom prst="rect">
            <a:avLst/>
          </a:prstGeom>
        </p:spPr>
        <p:txBody>
          <a:bodyPr vert="horz" lIns="91422" tIns="45711" rIns="91422" bIns="45711" rtlCol="0">
            <a:normAutofit/>
          </a:bodyPr>
          <a:lstStyle>
            <a:lvl1pPr marL="342835" indent="-342835" algn="l" defTabSz="457113" rtl="0" eaLnBrk="1" latinLnBrk="0" hangingPunct="1">
              <a:spcBef>
                <a:spcPts val="999"/>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1pPr>
            <a:lvl2pPr marL="742809" indent="-285697" algn="l" defTabSz="457113" rtl="0" eaLnBrk="1" latinLnBrk="0" hangingPunct="1">
              <a:spcBef>
                <a:spcPts val="999"/>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784" indent="-228556" algn="l" defTabSz="457113" rtl="0" eaLnBrk="1" latinLnBrk="0" hangingPunct="1">
              <a:spcBef>
                <a:spcPts val="999"/>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897"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10"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12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238"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351"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46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b="1" dirty="0" smtClean="0"/>
              <a:t>Physically cooking foods to proper internal temperatures ensures the destruction of harmful bacteria.</a:t>
            </a:r>
            <a:endParaRPr lang="en-US" sz="2800" b="1" dirty="0"/>
          </a:p>
        </p:txBody>
      </p:sp>
      <p:cxnSp>
        <p:nvCxnSpPr>
          <p:cNvPr id="7" name="Straight Connector 6"/>
          <p:cNvCxnSpPr/>
          <p:nvPr/>
        </p:nvCxnSpPr>
        <p:spPr>
          <a:xfrm>
            <a:off x="4191000" y="398585"/>
            <a:ext cx="0" cy="63070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75138" y="5215906"/>
            <a:ext cx="3528550" cy="3880770"/>
          </a:xfrm>
          <a:prstGeom prst="rect">
            <a:avLst/>
          </a:prstGeom>
        </p:spPr>
        <p:txBody>
          <a:bodyPr vert="horz" lIns="91422" tIns="45711" rIns="91422" bIns="45711" rtlCol="0">
            <a:normAutofit/>
          </a:bodyPr>
          <a:lstStyle>
            <a:lvl1pPr marL="342835" indent="-342835" algn="l" defTabSz="457113" rtl="0" eaLnBrk="1" latinLnBrk="0" hangingPunct="1">
              <a:spcBef>
                <a:spcPts val="999"/>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1pPr>
            <a:lvl2pPr marL="742809" indent="-285697" algn="l" defTabSz="457113" rtl="0" eaLnBrk="1" latinLnBrk="0" hangingPunct="1">
              <a:spcBef>
                <a:spcPts val="999"/>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784" indent="-228556" algn="l" defTabSz="457113" rtl="0" eaLnBrk="1" latinLnBrk="0" hangingPunct="1">
              <a:spcBef>
                <a:spcPts val="999"/>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897"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10"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12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238"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351"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46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b="1" dirty="0" smtClean="0"/>
              <a:t>Developed by Emperor Napoleon</a:t>
            </a:r>
          </a:p>
          <a:p>
            <a:pPr marL="0" indent="0">
              <a:buFont typeface="Wingdings 3" charset="2"/>
              <a:buNone/>
            </a:pPr>
            <a:endParaRPr lang="en-US" b="1" dirty="0"/>
          </a:p>
        </p:txBody>
      </p:sp>
      <p:sp>
        <p:nvSpPr>
          <p:cNvPr id="9" name="Title 1"/>
          <p:cNvSpPr txBox="1">
            <a:spLocks/>
          </p:cNvSpPr>
          <p:nvPr/>
        </p:nvSpPr>
        <p:spPr>
          <a:xfrm>
            <a:off x="381000" y="4416661"/>
            <a:ext cx="6447501" cy="1320803"/>
          </a:xfrm>
          <a:prstGeom prst="rect">
            <a:avLst/>
          </a:prstGeom>
        </p:spPr>
        <p:txBody>
          <a:bodyPr vert="horz" lIns="91422" tIns="45711" rIns="91422" bIns="45711" rtlCol="0" anchor="t">
            <a:normAutofit/>
          </a:bodyPr>
          <a:lstStyle>
            <a:lvl1pPr algn="l" defTabSz="457113" rtl="0" eaLnBrk="1" latinLnBrk="0" hangingPunct="1">
              <a:spcBef>
                <a:spcPct val="0"/>
              </a:spcBef>
              <a:buNone/>
              <a:defRPr sz="3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CANNING</a:t>
            </a:r>
            <a:endParaRPr lang="en-US" sz="6000" b="1" dirty="0"/>
          </a:p>
        </p:txBody>
      </p:sp>
      <p:cxnSp>
        <p:nvCxnSpPr>
          <p:cNvPr id="10" name="Straight Connector 9"/>
          <p:cNvCxnSpPr/>
          <p:nvPr/>
        </p:nvCxnSpPr>
        <p:spPr>
          <a:xfrm flipH="1">
            <a:off x="-609600" y="4404938"/>
            <a:ext cx="4800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2953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5400" b="1" dirty="0">
                <a:latin typeface="Century Gothic" pitchFamily="34" charset="0"/>
              </a:rPr>
              <a:t>Fermentation</a:t>
            </a:r>
          </a:p>
        </p:txBody>
      </p:sp>
      <p:sp>
        <p:nvSpPr>
          <p:cNvPr id="27651" name="Rectangle 3"/>
          <p:cNvSpPr>
            <a:spLocks noGrp="1" noChangeArrowheads="1"/>
          </p:cNvSpPr>
          <p:nvPr>
            <p:ph idx="1"/>
          </p:nvPr>
        </p:nvSpPr>
        <p:spPr>
          <a:xfrm>
            <a:off x="477715" y="1600200"/>
            <a:ext cx="8153400" cy="1905000"/>
          </a:xfrm>
        </p:spPr>
        <p:txBody>
          <a:bodyPr>
            <a:normAutofit/>
          </a:bodyPr>
          <a:lstStyle/>
          <a:p>
            <a:r>
              <a:rPr lang="en-US" sz="3200" dirty="0">
                <a:latin typeface="Century Gothic" pitchFamily="34" charset="0"/>
              </a:rPr>
              <a:t>Fermentation is the anaerobic conversion of sugars in plant materials to simple chemical </a:t>
            </a:r>
            <a:r>
              <a:rPr lang="en-US" sz="3200" dirty="0" smtClean="0">
                <a:latin typeface="Century Gothic" pitchFamily="34" charset="0"/>
              </a:rPr>
              <a:t>compounds</a:t>
            </a:r>
            <a:endParaRPr lang="en-US" sz="3200" dirty="0">
              <a:latin typeface="Century Gothic" pitchFamily="34" charset="0"/>
            </a:endParaRP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3200400"/>
            <a:ext cx="571500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862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lgn="l"/>
            <a:r>
              <a:rPr lang="en-US" sz="4900" b="1" dirty="0">
                <a:latin typeface="Century Gothic" pitchFamily="34" charset="0"/>
              </a:rPr>
              <a:t>Zymology</a:t>
            </a:r>
          </a:p>
        </p:txBody>
      </p:sp>
      <p:sp>
        <p:nvSpPr>
          <p:cNvPr id="35843" name="Rectangle 3"/>
          <p:cNvSpPr>
            <a:spLocks noGrp="1" noChangeArrowheads="1"/>
          </p:cNvSpPr>
          <p:nvPr>
            <p:ph idx="1"/>
          </p:nvPr>
        </p:nvSpPr>
        <p:spPr>
          <a:xfrm>
            <a:off x="404447" y="1629076"/>
            <a:ext cx="4038599" cy="3880770"/>
          </a:xfrm>
        </p:spPr>
        <p:txBody>
          <a:bodyPr>
            <a:normAutofit/>
          </a:bodyPr>
          <a:lstStyle/>
          <a:p>
            <a:r>
              <a:rPr lang="en-US" sz="3200" b="1" dirty="0">
                <a:latin typeface="Century Gothic" pitchFamily="34" charset="0"/>
              </a:rPr>
              <a:t>The study of fermentation processes used in:</a:t>
            </a:r>
          </a:p>
          <a:p>
            <a:pPr lvl="1"/>
            <a:r>
              <a:rPr lang="en-US" sz="2800" b="1" dirty="0">
                <a:latin typeface="Century Gothic" pitchFamily="34" charset="0"/>
              </a:rPr>
              <a:t>Bread making</a:t>
            </a:r>
          </a:p>
          <a:p>
            <a:pPr lvl="1"/>
            <a:r>
              <a:rPr lang="en-US" sz="2800" b="1" dirty="0">
                <a:latin typeface="Century Gothic" pitchFamily="34" charset="0"/>
              </a:rPr>
              <a:t>Wine making</a:t>
            </a:r>
          </a:p>
          <a:p>
            <a:pPr lvl="1"/>
            <a:r>
              <a:rPr lang="en-US" sz="2800" b="1" dirty="0">
                <a:latin typeface="Century Gothic" pitchFamily="34" charset="0"/>
              </a:rPr>
              <a:t>Beer production</a:t>
            </a:r>
          </a:p>
          <a:p>
            <a:pPr>
              <a:buFont typeface="Wingdings" pitchFamily="2" charset="2"/>
              <a:buNone/>
            </a:pPr>
            <a:endParaRPr lang="en-US" sz="3200" b="1" dirty="0">
              <a:latin typeface="Century Gothic" pitchFamily="34" charset="0"/>
            </a:endParaRP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24" y="5486400"/>
            <a:ext cx="1600200"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5486400"/>
            <a:ext cx="1600200"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4320049" y="609608"/>
            <a:ext cx="6447501" cy="1320803"/>
          </a:xfrm>
          <a:prstGeom prst="rect">
            <a:avLst/>
          </a:prstGeom>
        </p:spPr>
        <p:txBody>
          <a:bodyPr vert="horz" lIns="91422" tIns="45711" rIns="91422" bIns="45711" rtlCol="0" anchor="t">
            <a:normAutofit/>
          </a:bodyPr>
          <a:lstStyle>
            <a:lvl1pPr algn="l" defTabSz="457113" rtl="0" eaLnBrk="1" latinLnBrk="0" hangingPunct="1">
              <a:spcBef>
                <a:spcPct val="0"/>
              </a:spcBef>
              <a:buNone/>
              <a:defRPr sz="3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smtClean="0">
                <a:latin typeface="Century Gothic" pitchFamily="34" charset="0"/>
              </a:rPr>
              <a:t>Yeast	</a:t>
            </a:r>
            <a:endParaRPr lang="en-US" sz="5400" b="1" dirty="0">
              <a:latin typeface="Century Gothic" pitchFamily="34" charset="0"/>
            </a:endParaRPr>
          </a:p>
        </p:txBody>
      </p:sp>
      <p:sp>
        <p:nvSpPr>
          <p:cNvPr id="7" name="Rectangle 3"/>
          <p:cNvSpPr txBox="1">
            <a:spLocks noChangeArrowheads="1"/>
          </p:cNvSpPr>
          <p:nvPr/>
        </p:nvSpPr>
        <p:spPr>
          <a:xfrm>
            <a:off x="4269247" y="1676404"/>
            <a:ext cx="3543300" cy="3880770"/>
          </a:xfrm>
          <a:prstGeom prst="rect">
            <a:avLst/>
          </a:prstGeom>
        </p:spPr>
        <p:txBody>
          <a:bodyPr vert="horz" lIns="91422" tIns="45711" rIns="91422" bIns="45711" rtlCol="0">
            <a:noAutofit/>
          </a:bodyPr>
          <a:lstStyle>
            <a:lvl1pPr marL="342835" indent="-342835" algn="l" defTabSz="457113" rtl="0" eaLnBrk="1" latinLnBrk="0" hangingPunct="1">
              <a:spcBef>
                <a:spcPts val="999"/>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1pPr>
            <a:lvl2pPr marL="742809" indent="-285697" algn="l" defTabSz="457113" rtl="0" eaLnBrk="1" latinLnBrk="0" hangingPunct="1">
              <a:spcBef>
                <a:spcPts val="999"/>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784" indent="-228556" algn="l" defTabSz="457113" rtl="0" eaLnBrk="1" latinLnBrk="0" hangingPunct="1">
              <a:spcBef>
                <a:spcPts val="999"/>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897"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10"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12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238"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351"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463" indent="-228556" algn="l" defTabSz="457113" rtl="0" eaLnBrk="1" latinLnBrk="0" hangingPunct="1">
              <a:spcBef>
                <a:spcPts val="999"/>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b="1" dirty="0" smtClean="0"/>
              <a:t>Important microorganism in the production of several types of foods.</a:t>
            </a:r>
          </a:p>
          <a:p>
            <a:r>
              <a:rPr lang="en-US" sz="2800" b="1" dirty="0" smtClean="0"/>
              <a:t>Yeast are NOT BACTERIA</a:t>
            </a:r>
          </a:p>
          <a:p>
            <a:r>
              <a:rPr lang="en-US" sz="2800" b="1" dirty="0" smtClean="0"/>
              <a:t>So what are they….</a:t>
            </a:r>
          </a:p>
          <a:p>
            <a:r>
              <a:rPr lang="en-US" sz="2800" b="1" dirty="0" smtClean="0"/>
              <a:t>They are fungi.</a:t>
            </a:r>
          </a:p>
          <a:p>
            <a:pPr>
              <a:buFont typeface="Wingdings" pitchFamily="2" charset="2"/>
              <a:buNone/>
            </a:pPr>
            <a:endParaRPr lang="en-US" sz="2800" b="1" dirty="0"/>
          </a:p>
        </p:txBody>
      </p:sp>
      <p:cxnSp>
        <p:nvCxnSpPr>
          <p:cNvPr id="8" name="Straight Connector 7"/>
          <p:cNvCxnSpPr/>
          <p:nvPr/>
        </p:nvCxnSpPr>
        <p:spPr>
          <a:xfrm>
            <a:off x="4191000" y="398585"/>
            <a:ext cx="0" cy="63070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706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sz="4100" b="1" dirty="0" smtClean="0">
                <a:latin typeface="Century Gothic" pitchFamily="34" charset="0"/>
              </a:rPr>
              <a:t>How Does Bread Rise?</a:t>
            </a:r>
            <a:endParaRPr lang="en-US" sz="4100" b="1" dirty="0">
              <a:latin typeface="Century Gothic" pitchFamily="34" charset="0"/>
            </a:endParaRPr>
          </a:p>
        </p:txBody>
      </p:sp>
      <p:graphicFrame>
        <p:nvGraphicFramePr>
          <p:cNvPr id="3" name="Diagram 2"/>
          <p:cNvGraphicFramePr/>
          <p:nvPr>
            <p:extLst>
              <p:ext uri="{D42A27DB-BD31-4B8C-83A1-F6EECF244321}">
                <p14:modId xmlns:p14="http://schemas.microsoft.com/office/powerpoint/2010/main" val="2509143937"/>
              </p:ext>
            </p:extLst>
          </p:nvPr>
        </p:nvGraphicFramePr>
        <p:xfrm>
          <a:off x="152400" y="686279"/>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rotWithShape="1">
          <a:blip r:embed="rId8">
            <a:duotone>
              <a:prstClr val="black"/>
              <a:schemeClr val="accent6">
                <a:tint val="45000"/>
                <a:satMod val="400000"/>
              </a:schemeClr>
            </a:duotone>
            <a:extLst>
              <a:ext uri="{BEBA8EAE-BF5A-486C-A8C5-ECC9F3942E4B}">
                <a14:imgProps xmlns:a14="http://schemas.microsoft.com/office/drawing/2010/main">
                  <a14:imgLayer r:embed="rId9">
                    <a14:imgEffect>
                      <a14:backgroundRemoval t="20964" b="76823" l="19839" r="42313"/>
                    </a14:imgEffect>
                  </a14:imgLayer>
                </a14:imgProps>
              </a:ext>
              <a:ext uri="{28A0092B-C50C-407E-A947-70E740481C1C}">
                <a14:useLocalDpi xmlns:a14="http://schemas.microsoft.com/office/drawing/2010/main" val="0"/>
              </a:ext>
            </a:extLst>
          </a:blip>
          <a:srcRect l="17503" t="19339" r="57303" b="20519"/>
          <a:stretch/>
        </p:blipFill>
        <p:spPr bwMode="auto">
          <a:xfrm>
            <a:off x="381000" y="3985138"/>
            <a:ext cx="2078261" cy="278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0">
            <a:duotone>
              <a:prstClr val="black"/>
              <a:schemeClr val="accent6">
                <a:tint val="45000"/>
                <a:satMod val="400000"/>
              </a:schemeClr>
            </a:duotone>
            <a:extLst>
              <a:ext uri="{BEBA8EAE-BF5A-486C-A8C5-ECC9F3942E4B}">
                <a14:imgProps xmlns:a14="http://schemas.microsoft.com/office/drawing/2010/main">
                  <a14:imgLayer r:embed="rId11">
                    <a14:imgEffect>
                      <a14:backgroundRemoval t="27474" b="66927" l="2050" r="50659">
                        <a14:backgroundMark x1="7394" y1="58724" x2="7394" y2="58724"/>
                        <a14:backgroundMark x1="10981" y1="53516" x2="10981" y2="53516"/>
                        <a14:backgroundMark x1="46120" y1="49219" x2="43558" y2="50651"/>
                        <a14:backgroundMark x1="33895" y1="31641" x2="33895" y2="31641"/>
                        <a14:backgroundMark x1="41581" y1="34375" x2="42020" y2="37240"/>
                        <a14:backgroundMark x1="44802" y1="37891" x2="45974" y2="39583"/>
                        <a14:backgroundMark x1="20498" y1="57031" x2="16032" y2="56380"/>
                        <a14:backgroundMark x1="22255" y1="59635" x2="22255" y2="58724"/>
                        <a14:backgroundMark x1="25403" y1="55339" x2="24597" y2="55339"/>
                        <a14:backgroundMark x1="15886" y1="62760" x2="14422" y2="62760"/>
                        <a14:backgroundMark x1="27013" y1="54036" x2="26208" y2="52344"/>
                      </a14:backgroundRemoval>
                    </a14:imgEffect>
                  </a14:imgLayer>
                </a14:imgProps>
              </a:ext>
              <a:ext uri="{28A0092B-C50C-407E-A947-70E740481C1C}">
                <a14:useLocalDpi xmlns:a14="http://schemas.microsoft.com/office/drawing/2010/main" val="0"/>
              </a:ext>
            </a:extLst>
          </a:blip>
          <a:srcRect l="792" t="23171" r="47219" b="30367"/>
          <a:stretch/>
        </p:blipFill>
        <p:spPr bwMode="auto">
          <a:xfrm>
            <a:off x="5668268" y="5012662"/>
            <a:ext cx="3506212" cy="176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2">
            <a:duotone>
              <a:prstClr val="black"/>
              <a:schemeClr val="accent6">
                <a:tint val="45000"/>
                <a:satMod val="400000"/>
              </a:schemeClr>
            </a:duotone>
            <a:extLst>
              <a:ext uri="{BEBA8EAE-BF5A-486C-A8C5-ECC9F3942E4B}">
                <a14:imgProps xmlns:a14="http://schemas.microsoft.com/office/drawing/2010/main">
                  <a14:imgLayer r:embed="rId13">
                    <a14:imgEffect>
                      <a14:backgroundRemoval t="59375" b="84896" l="30600" r="52782">
                        <a14:foregroundMark x1="45461" y1="69661" x2="45461" y2="68490"/>
                      </a14:backgroundRemoval>
                    </a14:imgEffect>
                  </a14:imgLayer>
                </a14:imgProps>
              </a:ext>
              <a:ext uri="{28A0092B-C50C-407E-A947-70E740481C1C}">
                <a14:useLocalDpi xmlns:a14="http://schemas.microsoft.com/office/drawing/2010/main" val="0"/>
              </a:ext>
            </a:extLst>
          </a:blip>
          <a:srcRect l="28121" t="56250" r="46685" b="11839"/>
          <a:stretch/>
        </p:blipFill>
        <p:spPr bwMode="auto">
          <a:xfrm>
            <a:off x="2562758" y="4097849"/>
            <a:ext cx="3380842" cy="266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3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6457072F-B1DD-46B6-A140-0D75C5F4676E}"/>
                                            </p:graphicEl>
                                          </p:spTgt>
                                        </p:tgtEl>
                                        <p:attrNameLst>
                                          <p:attrName>style.visibility</p:attrName>
                                        </p:attrNameLst>
                                      </p:cBhvr>
                                      <p:to>
                                        <p:strVal val="visible"/>
                                      </p:to>
                                    </p:set>
                                    <p:animEffect transition="in" filter="fade">
                                      <p:cBhvr>
                                        <p:cTn id="12" dur="500"/>
                                        <p:tgtEl>
                                          <p:spTgt spid="3">
                                            <p:graphicEl>
                                              <a:dgm id="{6457072F-B1DD-46B6-A140-0D75C5F4676E}"/>
                                            </p:graphic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1154326B-1556-460E-B40E-568CE77AB844}"/>
                                            </p:graphicEl>
                                          </p:spTgt>
                                        </p:tgtEl>
                                        <p:attrNameLst>
                                          <p:attrName>style.visibility</p:attrName>
                                        </p:attrNameLst>
                                      </p:cBhvr>
                                      <p:to>
                                        <p:strVal val="visible"/>
                                      </p:to>
                                    </p:set>
                                    <p:animEffect transition="in" filter="fade">
                                      <p:cBhvr>
                                        <p:cTn id="20" dur="500"/>
                                        <p:tgtEl>
                                          <p:spTgt spid="3">
                                            <p:graphicEl>
                                              <a:dgm id="{1154326B-1556-460E-B40E-568CE77AB84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F0E68A28-901C-43E1-8C38-15802A091332}"/>
                                            </p:graphicEl>
                                          </p:spTgt>
                                        </p:tgtEl>
                                        <p:attrNameLst>
                                          <p:attrName>style.visibility</p:attrName>
                                        </p:attrNameLst>
                                      </p:cBhvr>
                                      <p:to>
                                        <p:strVal val="visible"/>
                                      </p:to>
                                    </p:set>
                                    <p:animEffect transition="in" filter="fade">
                                      <p:cBhvr>
                                        <p:cTn id="23" dur="500"/>
                                        <p:tgtEl>
                                          <p:spTgt spid="3">
                                            <p:graphicEl>
                                              <a:dgm id="{F0E68A28-901C-43E1-8C38-15802A091332}"/>
                                            </p:graphic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2F9AFA2D-05D5-48EC-81A5-1E64F09DA70B}"/>
                                            </p:graphicEl>
                                          </p:spTgt>
                                        </p:tgtEl>
                                        <p:attrNameLst>
                                          <p:attrName>style.visibility</p:attrName>
                                        </p:attrNameLst>
                                      </p:cBhvr>
                                      <p:to>
                                        <p:strVal val="visible"/>
                                      </p:to>
                                    </p:set>
                                    <p:animEffect transition="in" filter="fade">
                                      <p:cBhvr>
                                        <p:cTn id="31" dur="500"/>
                                        <p:tgtEl>
                                          <p:spTgt spid="3">
                                            <p:graphicEl>
                                              <a:dgm id="{2F9AFA2D-05D5-48EC-81A5-1E64F09DA70B}"/>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4511CC8A-63D6-4243-9E28-03BC8D94F810}"/>
                                            </p:graphicEl>
                                          </p:spTgt>
                                        </p:tgtEl>
                                        <p:attrNameLst>
                                          <p:attrName>style.visibility</p:attrName>
                                        </p:attrNameLst>
                                      </p:cBhvr>
                                      <p:to>
                                        <p:strVal val="visible"/>
                                      </p:to>
                                    </p:set>
                                    <p:animEffect transition="in" filter="fade">
                                      <p:cBhvr>
                                        <p:cTn id="34" dur="500"/>
                                        <p:tgtEl>
                                          <p:spTgt spid="3">
                                            <p:graphicEl>
                                              <a:dgm id="{4511CC8A-63D6-4243-9E28-03BC8D94F810}"/>
                                            </p:graphic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fade">
                                      <p:cBhvr>
                                        <p:cTn id="3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Graphic spid="3"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8002" y="609600"/>
            <a:ext cx="6447501" cy="838200"/>
          </a:xfrm>
        </p:spPr>
        <p:txBody>
          <a:bodyPr/>
          <a:lstStyle/>
          <a:p>
            <a:r>
              <a:rPr lang="en-US" b="1" dirty="0" smtClean="0">
                <a:latin typeface="Century Gothic" pitchFamily="34" charset="0"/>
              </a:rPr>
              <a:t>INTRODUCTION</a:t>
            </a:r>
          </a:p>
        </p:txBody>
      </p:sp>
      <p:sp>
        <p:nvSpPr>
          <p:cNvPr id="4" name="Content Placeholder 2"/>
          <p:cNvSpPr>
            <a:spLocks noGrp="1"/>
          </p:cNvSpPr>
          <p:nvPr>
            <p:ph sz="half" idx="1"/>
          </p:nvPr>
        </p:nvSpPr>
        <p:spPr>
          <a:xfrm>
            <a:off x="304800" y="3331237"/>
            <a:ext cx="7239000" cy="4364963"/>
          </a:xfrm>
        </p:spPr>
        <p:txBody>
          <a:bodyPr>
            <a:noAutofit/>
          </a:bodyPr>
          <a:lstStyle/>
          <a:p>
            <a:pPr marL="274267" indent="-274267" algn="just">
              <a:buClr>
                <a:schemeClr val="accent3"/>
              </a:buClr>
              <a:buFont typeface="Wingdings 2"/>
              <a:buChar char=""/>
              <a:defRPr/>
            </a:pPr>
            <a:r>
              <a:rPr lang="en-US" sz="2400" b="1" dirty="0">
                <a:latin typeface="Century Gothic" pitchFamily="34" charset="0"/>
              </a:rPr>
              <a:t>Called genetically engineered (GE) or </a:t>
            </a:r>
            <a:r>
              <a:rPr lang="en-US" sz="2400" b="1" dirty="0">
                <a:solidFill>
                  <a:srgbClr val="FF0000"/>
                </a:solidFill>
                <a:latin typeface="Century Gothic" pitchFamily="34" charset="0"/>
              </a:rPr>
              <a:t>genetically modified </a:t>
            </a:r>
            <a:r>
              <a:rPr lang="en-US" sz="2400" b="1" dirty="0">
                <a:latin typeface="Century Gothic" pitchFamily="34" charset="0"/>
              </a:rPr>
              <a:t>(</a:t>
            </a:r>
            <a:r>
              <a:rPr lang="en-US" sz="2400" b="1" dirty="0">
                <a:solidFill>
                  <a:srgbClr val="FF0000"/>
                </a:solidFill>
                <a:latin typeface="Century Gothic" pitchFamily="34" charset="0"/>
              </a:rPr>
              <a:t>GM</a:t>
            </a:r>
            <a:r>
              <a:rPr lang="en-US" sz="2400" b="1" dirty="0">
                <a:latin typeface="Century Gothic" pitchFamily="34" charset="0"/>
              </a:rPr>
              <a:t>) foods, they are a source of an unresolved controversy over the uncertainty of their long-term effects on humans and food chains.</a:t>
            </a:r>
          </a:p>
          <a:p>
            <a:pPr marL="274267" indent="-274267" algn="just">
              <a:buClr>
                <a:schemeClr val="accent3"/>
              </a:buClr>
              <a:buFont typeface="Wingdings 2"/>
              <a:buChar char=""/>
              <a:defRPr/>
            </a:pPr>
            <a:r>
              <a:rPr lang="en-US" sz="2400" b="1" dirty="0">
                <a:latin typeface="Century Gothic" pitchFamily="34" charset="0"/>
              </a:rPr>
              <a:t>Nicknamed “Frankenfoods” by anti-GM food groups.</a:t>
            </a:r>
          </a:p>
        </p:txBody>
      </p:sp>
      <p:sp>
        <p:nvSpPr>
          <p:cNvPr id="6147" name="Content Placeholder 2"/>
          <p:cNvSpPr>
            <a:spLocks noGrp="1"/>
          </p:cNvSpPr>
          <p:nvPr>
            <p:ph sz="half" idx="2"/>
          </p:nvPr>
        </p:nvSpPr>
        <p:spPr>
          <a:xfrm>
            <a:off x="457200" y="1295400"/>
            <a:ext cx="7162798" cy="3706808"/>
          </a:xfrm>
        </p:spPr>
        <p:txBody>
          <a:bodyPr>
            <a:normAutofit/>
          </a:bodyPr>
          <a:lstStyle/>
          <a:p>
            <a:pPr marL="0" indent="0" algn="just">
              <a:buNone/>
            </a:pPr>
            <a:r>
              <a:rPr lang="en-US" sz="2500" b="1" dirty="0">
                <a:latin typeface="Century Gothic" pitchFamily="34" charset="0"/>
              </a:rPr>
              <a:t>Food biotechnology is the application of technology to modify genes of animals, plants, and microorganisms to create new species which have desired production, marketing, or nutrition related properties. </a:t>
            </a:r>
          </a:p>
          <a:p>
            <a:pPr algn="just"/>
            <a:endParaRPr lang="en-US" sz="2500" b="1" dirty="0">
              <a:latin typeface="Century Gothic" pitchFamily="34" charset="0"/>
            </a:endParaRPr>
          </a:p>
        </p:txBody>
      </p:sp>
    </p:spTree>
    <p:extLst>
      <p:ext uri="{BB962C8B-B14F-4D97-AF65-F5344CB8AC3E}">
        <p14:creationId xmlns:p14="http://schemas.microsoft.com/office/powerpoint/2010/main" val="1272550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up)">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 grpId="0" build="p"/>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492" y="11723"/>
            <a:ext cx="8305800" cy="7478970"/>
          </a:xfrm>
          <a:prstGeom prst="rect">
            <a:avLst/>
          </a:prstGeom>
        </p:spPr>
        <p:txBody>
          <a:bodyPr wrap="square">
            <a:spAutoFit/>
          </a:bodyPr>
          <a:lstStyle/>
          <a:p>
            <a:r>
              <a:rPr lang="en-US" sz="2400" b="1" dirty="0"/>
              <a:t>MATERIALS/INGREDIENTS:</a:t>
            </a:r>
          </a:p>
          <a:p>
            <a:pPr marL="571500" lvl="0" indent="-571500">
              <a:buFont typeface="Arial" pitchFamily="34" charset="0"/>
              <a:buChar char="•"/>
            </a:pPr>
            <a:r>
              <a:rPr lang="en-US" sz="2400" b="1" dirty="0" smtClean="0"/>
              <a:t>Yeast </a:t>
            </a:r>
            <a:r>
              <a:rPr lang="en-US" sz="2400" b="1" dirty="0"/>
              <a:t>- 2 Tbsp.</a:t>
            </a:r>
          </a:p>
          <a:p>
            <a:pPr marL="571500" lvl="0" indent="-571500">
              <a:buFont typeface="Arial" pitchFamily="34" charset="0"/>
              <a:buChar char="•"/>
            </a:pPr>
            <a:r>
              <a:rPr lang="en-US" sz="2400" b="1" dirty="0"/>
              <a:t>Hot water - 2 cups</a:t>
            </a:r>
          </a:p>
          <a:p>
            <a:pPr marL="571500" lvl="0" indent="-571500">
              <a:buFont typeface="Arial" pitchFamily="34" charset="0"/>
              <a:buChar char="•"/>
            </a:pPr>
            <a:r>
              <a:rPr lang="en-US" sz="2400" b="1" dirty="0"/>
              <a:t>Bread flour - 4 cups total, 2 for the sponge and 2 for later. (NOT regular flour)</a:t>
            </a:r>
          </a:p>
          <a:p>
            <a:pPr marL="571500" lvl="0" indent="-571500">
              <a:buFont typeface="Arial" pitchFamily="34" charset="0"/>
              <a:buChar char="•"/>
            </a:pPr>
            <a:r>
              <a:rPr lang="en-US" sz="2400" b="1" dirty="0"/>
              <a:t>Sugar - 1 Tbsp.</a:t>
            </a:r>
          </a:p>
          <a:p>
            <a:pPr marL="571500" lvl="0" indent="-571500">
              <a:buFont typeface="Arial" pitchFamily="34" charset="0"/>
              <a:buChar char="•"/>
            </a:pPr>
            <a:r>
              <a:rPr lang="en-US" sz="2400" b="1" dirty="0"/>
              <a:t>Salt - 1 Tsp.</a:t>
            </a:r>
          </a:p>
          <a:p>
            <a:pPr marL="571500" lvl="0" indent="-571500">
              <a:buFont typeface="Arial" pitchFamily="34" charset="0"/>
              <a:buChar char="•"/>
            </a:pPr>
            <a:r>
              <a:rPr lang="en-US" sz="2400" b="1" dirty="0"/>
              <a:t>Oil - 1 Tbsp.</a:t>
            </a:r>
          </a:p>
          <a:p>
            <a:pPr marL="571500" lvl="0" indent="-571500">
              <a:buFont typeface="Arial" pitchFamily="34" charset="0"/>
              <a:buChar char="•"/>
            </a:pPr>
            <a:r>
              <a:rPr lang="en-US" sz="2400" b="1" dirty="0"/>
              <a:t>2 loaf pans (Container)</a:t>
            </a:r>
          </a:p>
          <a:p>
            <a:pPr marL="571500" lvl="0" indent="-571500">
              <a:buFont typeface="Arial" pitchFamily="34" charset="0"/>
              <a:buChar char="•"/>
            </a:pPr>
            <a:r>
              <a:rPr lang="en-US" sz="2400" b="1" dirty="0"/>
              <a:t>Quick-read thermometer</a:t>
            </a:r>
          </a:p>
          <a:p>
            <a:pPr marL="571500" lvl="0" indent="-571500">
              <a:buFont typeface="Arial" pitchFamily="34" charset="0"/>
              <a:buChar char="•"/>
            </a:pPr>
            <a:r>
              <a:rPr lang="en-US" sz="2400" b="1" dirty="0"/>
              <a:t>Oven pre-heated to 375</a:t>
            </a:r>
          </a:p>
          <a:p>
            <a:pPr marL="571500" lvl="0" indent="-571500">
              <a:buFont typeface="Arial" pitchFamily="34" charset="0"/>
              <a:buChar char="•"/>
            </a:pPr>
            <a:r>
              <a:rPr lang="en-US" sz="2400" b="1" dirty="0"/>
              <a:t>Kitchen gloves</a:t>
            </a:r>
          </a:p>
          <a:p>
            <a:pPr marL="571500" lvl="0" indent="-571500">
              <a:buFont typeface="Arial" pitchFamily="34" charset="0"/>
              <a:buChar char="•"/>
            </a:pPr>
            <a:r>
              <a:rPr lang="en-US" sz="2400" b="1" dirty="0"/>
              <a:t>Clean towel</a:t>
            </a:r>
          </a:p>
          <a:p>
            <a:pPr marL="571500" lvl="0" indent="-571500">
              <a:buFont typeface="Arial" pitchFamily="34" charset="0"/>
              <a:buChar char="•"/>
            </a:pPr>
            <a:r>
              <a:rPr lang="en-US" sz="2400" b="1" dirty="0"/>
              <a:t>Big bowl for mixing</a:t>
            </a:r>
          </a:p>
          <a:p>
            <a:pPr marL="571500" lvl="0" indent="-571500">
              <a:buFont typeface="Arial" pitchFamily="34" charset="0"/>
              <a:buChar char="•"/>
            </a:pPr>
            <a:r>
              <a:rPr lang="en-US" sz="2400" b="1" dirty="0"/>
              <a:t>Mixer (Batter)</a:t>
            </a:r>
          </a:p>
          <a:p>
            <a:pPr marL="571500" lvl="0" indent="-571500">
              <a:buFont typeface="Arial" pitchFamily="34" charset="0"/>
              <a:buChar char="•"/>
            </a:pPr>
            <a:r>
              <a:rPr lang="en-US" sz="2400" b="1" dirty="0"/>
              <a:t>2 yards plastic cover</a:t>
            </a:r>
          </a:p>
          <a:p>
            <a:pPr marL="571500" lvl="0" indent="-571500">
              <a:buFont typeface="Arial" pitchFamily="34" charset="0"/>
              <a:buChar char="•"/>
            </a:pPr>
            <a:r>
              <a:rPr lang="en-US" sz="2400" b="1" dirty="0"/>
              <a:t>Table spoon and Tea spoon</a:t>
            </a:r>
          </a:p>
          <a:p>
            <a:pPr marL="571500" lvl="0" indent="-571500">
              <a:buFont typeface="Arial" pitchFamily="34" charset="0"/>
              <a:buChar char="•"/>
            </a:pPr>
            <a:r>
              <a:rPr lang="en-US" sz="2400" b="1" dirty="0"/>
              <a:t>Microwave oven or Oven Toaster</a:t>
            </a:r>
          </a:p>
          <a:p>
            <a:r>
              <a:rPr lang="en-US" sz="2400" b="1" dirty="0"/>
              <a:t/>
            </a:r>
            <a:br>
              <a:rPr lang="en-US" sz="2400" b="1" dirty="0"/>
            </a:br>
            <a:r>
              <a:rPr lang="en-US" sz="2400" b="1" dirty="0"/>
              <a:t> </a:t>
            </a:r>
          </a:p>
        </p:txBody>
      </p:sp>
    </p:spTree>
    <p:extLst>
      <p:ext uri="{BB962C8B-B14F-4D97-AF65-F5344CB8AC3E}">
        <p14:creationId xmlns:p14="http://schemas.microsoft.com/office/powerpoint/2010/main" val="4126196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17251"/>
          </a:xfrm>
          <a:prstGeom prst="rect">
            <a:avLst/>
          </a:prstGeom>
        </p:spPr>
        <p:txBody>
          <a:bodyPr wrap="square">
            <a:spAutoFit/>
          </a:bodyPr>
          <a:lstStyle/>
          <a:p>
            <a:r>
              <a:rPr lang="en-US" sz="1900" b="1" dirty="0"/>
              <a:t>PROCEDURES:</a:t>
            </a:r>
          </a:p>
          <a:p>
            <a:pPr marL="342900" lvl="0" indent="-342900">
              <a:buFont typeface="+mj-lt"/>
              <a:buAutoNum type="arabicPeriod"/>
            </a:pPr>
            <a:r>
              <a:rPr lang="en-US" sz="1900" b="1" dirty="0"/>
              <a:t>Prepare the necessary materials and ingredients.</a:t>
            </a:r>
          </a:p>
          <a:p>
            <a:pPr marL="342900" lvl="0" indent="-342900">
              <a:buFont typeface="+mj-lt"/>
              <a:buAutoNum type="arabicPeriod"/>
            </a:pPr>
            <a:r>
              <a:rPr lang="en-US" sz="1900" b="1" dirty="0"/>
              <a:t>Start by mixing the 2 cups of hot water and 2 cups of flour. Then, add 1Tbsp. of sugar, 1 Tbsp. oil, 1 Tbsp. yeast, and 1 Tea spoon. salt.  Let this sit for about 8 or 10 minutes. Assuming your water was hot enough, it should be nice and bubbly.</a:t>
            </a:r>
          </a:p>
          <a:p>
            <a:pPr marL="342900" lvl="0" indent="-342900">
              <a:buFont typeface="+mj-lt"/>
              <a:buAutoNum type="arabicPeriod"/>
            </a:pPr>
            <a:r>
              <a:rPr lang="en-US" sz="1900" b="1" dirty="0"/>
              <a:t>Now you need to add about 2 more cups of flour. I added a little less this time, it really depends on the humidity and how exact your measurements were in the sponge step. Once it gets too tough to stir, flip it onto a clean floured surface. Now, knead away, adding flour as you do so. Knead the dough for 4 or 5 minutes. It should be the texture of your earlobe when it's done kneading. When you finish this part put it back in the bowl and cover it with a slightly damp towel.</a:t>
            </a:r>
          </a:p>
          <a:p>
            <a:pPr marL="342900" lvl="0" indent="-342900">
              <a:buFont typeface="+mj-lt"/>
              <a:buAutoNum type="arabicPeriod"/>
            </a:pPr>
            <a:r>
              <a:rPr lang="en-US" sz="1900" b="1" dirty="0"/>
              <a:t>Let the dough rise in a warm place for about 20 minutes. The dough should be about doubled in size by the time it's finished.</a:t>
            </a:r>
          </a:p>
          <a:p>
            <a:pPr marL="342900" lvl="0" indent="-342900">
              <a:buFont typeface="+mj-lt"/>
              <a:buAutoNum type="arabicPeriod"/>
            </a:pPr>
            <a:r>
              <a:rPr lang="en-US" sz="1900" b="1" dirty="0"/>
              <a:t>Transfer it into the Pans (Container). Punch the dough down (Yes, punch it. Beat the heck out of it. Just don't make a mess), then divide it into parts. Spray the pans and put the dough in. Let it rise again in the pans (covered).</a:t>
            </a:r>
          </a:p>
          <a:p>
            <a:pPr marL="342900" lvl="0" indent="-342900">
              <a:buFont typeface="+mj-lt"/>
              <a:buAutoNum type="arabicPeriod"/>
            </a:pPr>
            <a:r>
              <a:rPr lang="en-US" sz="1900" b="1" dirty="0"/>
              <a:t>Preheat your oven to 375 F and put the loaves in. Bake them for about 25 minutes. Your quick read thermometer should read between 180 and 190 degrees. Pull the loaves out and place them on their sides on a rack, after a few seconds slide them out of the pans and onto the rack. Let them cool</a:t>
            </a:r>
            <a:r>
              <a:rPr lang="en-US" sz="1900" b="1" dirty="0" smtClean="0"/>
              <a:t>.</a:t>
            </a:r>
            <a:endParaRPr lang="en-US" sz="1900" b="1" dirty="0"/>
          </a:p>
        </p:txBody>
      </p:sp>
    </p:spTree>
    <p:extLst>
      <p:ext uri="{BB962C8B-B14F-4D97-AF65-F5344CB8AC3E}">
        <p14:creationId xmlns:p14="http://schemas.microsoft.com/office/powerpoint/2010/main" val="2703309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2" y="609604"/>
            <a:ext cx="6883399" cy="1320803"/>
          </a:xfrm>
        </p:spPr>
        <p:txBody>
          <a:bodyPr>
            <a:normAutofit fontScale="90000"/>
          </a:bodyPr>
          <a:lstStyle/>
          <a:p>
            <a:r>
              <a:rPr lang="en-US" b="1" dirty="0" smtClean="0">
                <a:latin typeface="Century Gothic" pitchFamily="34" charset="0"/>
              </a:rPr>
              <a:t>Why genetically modify food?</a:t>
            </a:r>
          </a:p>
        </p:txBody>
      </p:sp>
      <p:sp>
        <p:nvSpPr>
          <p:cNvPr id="3" name="Content Placeholder 2"/>
          <p:cNvSpPr>
            <a:spLocks noGrp="1"/>
          </p:cNvSpPr>
          <p:nvPr>
            <p:ph sz="half" idx="1"/>
          </p:nvPr>
        </p:nvSpPr>
        <p:spPr>
          <a:xfrm>
            <a:off x="457200" y="1807237"/>
            <a:ext cx="3835400" cy="4288763"/>
          </a:xfrm>
        </p:spPr>
        <p:txBody>
          <a:bodyPr>
            <a:noAutofit/>
          </a:bodyPr>
          <a:lstStyle/>
          <a:p>
            <a:pPr marL="274267" indent="-274267" algn="just">
              <a:buClr>
                <a:schemeClr val="accent3"/>
              </a:buClr>
              <a:buFont typeface="Wingdings 2"/>
              <a:buChar char=""/>
              <a:defRPr/>
            </a:pPr>
            <a:r>
              <a:rPr lang="en-US" sz="2800" dirty="0"/>
              <a:t>Food biotechnology is and will continue to be an important area in science as the world’s human population continues to increase and the world’s agricultural lands continue to decrease</a:t>
            </a:r>
            <a:r>
              <a:rPr lang="en-US" sz="2800" dirty="0" smtClean="0"/>
              <a:t>.</a:t>
            </a:r>
            <a:endParaRPr lang="en-US" sz="2800" dirty="0"/>
          </a:p>
        </p:txBody>
      </p:sp>
      <p:pic>
        <p:nvPicPr>
          <p:cNvPr id="1026" name="Picture 2" descr="C:\Users\Acer\Desktop\Mixed Stuffs\Biotechnology_by_NintendoChick109.jpg"/>
          <p:cNvPicPr>
            <a:picLocks noChangeAspect="1" noChangeArrowheads="1"/>
          </p:cNvPicPr>
          <p:nvPr/>
        </p:nvPicPr>
        <p:blipFill rotWithShape="1">
          <a:blip r:embed="rId2">
            <a:extLst>
              <a:ext uri="{28A0092B-C50C-407E-A947-70E740481C1C}">
                <a14:useLocalDpi xmlns:a14="http://schemas.microsoft.com/office/drawing/2010/main" val="0"/>
              </a:ext>
            </a:extLst>
          </a:blip>
          <a:srcRect l="31321"/>
          <a:stretch/>
        </p:blipFill>
        <p:spPr bwMode="auto">
          <a:xfrm>
            <a:off x="4419600" y="1905000"/>
            <a:ext cx="435288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70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MEETING DIETARY NEEDS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30857524"/>
              </p:ext>
            </p:extLst>
          </p:nvPr>
        </p:nvGraphicFramePr>
        <p:xfrm>
          <a:off x="304800" y="1316565"/>
          <a:ext cx="8458200" cy="5164668"/>
        </p:xfrm>
        <a:graphic>
          <a:graphicData uri="http://schemas.openxmlformats.org/drawingml/2006/table">
            <a:tbl>
              <a:tblPr firstRow="1" bandRow="1">
                <a:tableStyleId>{BC89EF96-8CEA-46FF-86C4-4CE0E7609802}</a:tableStyleId>
              </a:tblPr>
              <a:tblGrid>
                <a:gridCol w="1134637"/>
                <a:gridCol w="3610207"/>
                <a:gridCol w="3713356"/>
              </a:tblGrid>
              <a:tr h="833967">
                <a:tc rowSpan="3">
                  <a:txBody>
                    <a:bodyPr/>
                    <a:lstStyle/>
                    <a:p>
                      <a:pPr algn="ctr"/>
                      <a:r>
                        <a:rPr lang="en-US" sz="2000" b="1" dirty="0" smtClean="0">
                          <a:solidFill>
                            <a:schemeClr val="bg1"/>
                          </a:solidFill>
                        </a:rPr>
                        <a:t>MACRONUTRIENTS</a:t>
                      </a:r>
                      <a:endParaRPr lang="en-US" sz="2000" b="1" dirty="0">
                        <a:solidFill>
                          <a:schemeClr val="bg1"/>
                        </a:solidFill>
                      </a:endParaRPr>
                    </a:p>
                  </a:txBody>
                  <a:tcPr vert="vert270" anchor="ctr">
                    <a:solidFill>
                      <a:schemeClr val="accent1">
                        <a:lumMod val="60000"/>
                        <a:lumOff val="40000"/>
                      </a:schemeClr>
                    </a:solidFill>
                  </a:tcPr>
                </a:tc>
                <a:tc>
                  <a:txBody>
                    <a:bodyPr/>
                    <a:lstStyle/>
                    <a:p>
                      <a:r>
                        <a:rPr lang="en-US" sz="2800" b="1" dirty="0" smtClean="0"/>
                        <a:t>Protei</a:t>
                      </a:r>
                      <a:r>
                        <a:rPr lang="en-US" sz="2800" b="1" baseline="0" dirty="0" smtClean="0"/>
                        <a:t>ns</a:t>
                      </a:r>
                      <a:endParaRPr lang="en-US" sz="2800" b="1" dirty="0"/>
                    </a:p>
                  </a:txBody>
                  <a:tcPr>
                    <a:solidFill>
                      <a:schemeClr val="bg1">
                        <a:lumMod val="50000"/>
                        <a:lumOff val="50000"/>
                      </a:schemeClr>
                    </a:solidFill>
                  </a:tcPr>
                </a:tc>
                <a:tc>
                  <a:txBody>
                    <a:bodyPr/>
                    <a:lstStyle/>
                    <a:p>
                      <a:r>
                        <a:rPr lang="en-US" sz="1800" b="1" dirty="0" smtClean="0"/>
                        <a:t>Examples:</a:t>
                      </a:r>
                      <a:r>
                        <a:rPr lang="en-US" sz="1800" b="1" baseline="0" dirty="0" smtClean="0"/>
                        <a:t> </a:t>
                      </a:r>
                      <a:r>
                        <a:rPr lang="en-US" sz="1800" b="1" dirty="0" smtClean="0"/>
                        <a:t>Enzymes, Hormones, Globulins</a:t>
                      </a:r>
                      <a:endParaRPr lang="en-US" sz="1800" b="1" dirty="0"/>
                    </a:p>
                  </a:txBody>
                  <a:tcPr>
                    <a:solidFill>
                      <a:schemeClr val="bg1">
                        <a:lumMod val="50000"/>
                        <a:lumOff val="50000"/>
                      </a:schemeClr>
                    </a:solidFill>
                  </a:tcPr>
                </a:tc>
              </a:tr>
              <a:tr h="833967">
                <a:tc vMerge="1">
                  <a:txBody>
                    <a:bodyPr/>
                    <a:lstStyle/>
                    <a:p>
                      <a:endParaRPr lang="en-US" dirty="0"/>
                    </a:p>
                  </a:txBody>
                  <a:tcPr>
                    <a:solidFill>
                      <a:schemeClr val="accent1">
                        <a:lumMod val="60000"/>
                        <a:lumOff val="40000"/>
                      </a:schemeClr>
                    </a:solidFill>
                  </a:tcPr>
                </a:tc>
                <a:tc>
                  <a:txBody>
                    <a:bodyPr/>
                    <a:lstStyle/>
                    <a:p>
                      <a:r>
                        <a:rPr lang="en-US" sz="2800" b="1" dirty="0" smtClean="0"/>
                        <a:t>Carbohydrates</a:t>
                      </a:r>
                      <a:endParaRPr lang="en-US" sz="2800" b="1" dirty="0"/>
                    </a:p>
                  </a:txBody>
                  <a:tcPr>
                    <a:solidFill>
                      <a:schemeClr val="bg1">
                        <a:lumMod val="50000"/>
                        <a:lumOff val="50000"/>
                      </a:schemeClr>
                    </a:solidFill>
                  </a:tcPr>
                </a:tc>
                <a:tc>
                  <a:txBody>
                    <a:bodyPr/>
                    <a:lstStyle/>
                    <a:p>
                      <a:r>
                        <a:rPr lang="en-US" sz="1800" b="1" dirty="0" smtClean="0"/>
                        <a:t>Examples:</a:t>
                      </a:r>
                      <a:r>
                        <a:rPr lang="en-US" sz="1800" b="1" baseline="0" dirty="0" smtClean="0"/>
                        <a:t> Glucose, </a:t>
                      </a:r>
                      <a:r>
                        <a:rPr lang="en-US" sz="1800" b="1" baseline="0" dirty="0" err="1" smtClean="0"/>
                        <a:t>Galactose</a:t>
                      </a:r>
                      <a:r>
                        <a:rPr lang="en-US" sz="1800" b="1" baseline="0" dirty="0" smtClean="0"/>
                        <a:t>, Fructose</a:t>
                      </a:r>
                      <a:endParaRPr lang="en-US" sz="1800" b="1" dirty="0"/>
                    </a:p>
                  </a:txBody>
                  <a:tcPr>
                    <a:solidFill>
                      <a:schemeClr val="bg1">
                        <a:lumMod val="50000"/>
                        <a:lumOff val="50000"/>
                      </a:schemeClr>
                    </a:solidFill>
                  </a:tcPr>
                </a:tc>
              </a:tr>
              <a:tr h="833967">
                <a:tc vMerge="1">
                  <a:txBody>
                    <a:bodyPr/>
                    <a:lstStyle/>
                    <a:p>
                      <a:endParaRPr lang="en-US" dirty="0"/>
                    </a:p>
                  </a:txBody>
                  <a:tcPr>
                    <a:solidFill>
                      <a:schemeClr val="accent1">
                        <a:lumMod val="60000"/>
                        <a:lumOff val="40000"/>
                      </a:schemeClr>
                    </a:solidFill>
                  </a:tcPr>
                </a:tc>
                <a:tc>
                  <a:txBody>
                    <a:bodyPr/>
                    <a:lstStyle/>
                    <a:p>
                      <a:r>
                        <a:rPr lang="en-US" sz="2800" b="1" dirty="0" smtClean="0"/>
                        <a:t>Lipids</a:t>
                      </a:r>
                      <a:endParaRPr lang="en-US" sz="2800" b="1" dirty="0"/>
                    </a:p>
                  </a:txBody>
                  <a:tcPr>
                    <a:solidFill>
                      <a:schemeClr val="bg1">
                        <a:lumMod val="50000"/>
                        <a:lumOff val="50000"/>
                      </a:schemeClr>
                    </a:solidFill>
                  </a:tcPr>
                </a:tc>
                <a:tc>
                  <a:txBody>
                    <a:bodyPr/>
                    <a:lstStyle/>
                    <a:p>
                      <a:r>
                        <a:rPr lang="en-US" sz="1800" b="1" dirty="0" smtClean="0"/>
                        <a:t>Examples: Fats and oils</a:t>
                      </a:r>
                      <a:endParaRPr lang="en-US" sz="1800" b="1" dirty="0"/>
                    </a:p>
                  </a:txBody>
                  <a:tcPr>
                    <a:solidFill>
                      <a:schemeClr val="bg1">
                        <a:lumMod val="50000"/>
                        <a:lumOff val="50000"/>
                      </a:schemeClr>
                    </a:solidFill>
                  </a:tcPr>
                </a:tc>
              </a:tr>
              <a:tr h="833967">
                <a:tc rowSpan="3">
                  <a:txBody>
                    <a:bodyPr/>
                    <a:lstStyle/>
                    <a:p>
                      <a:pPr algn="ctr"/>
                      <a:r>
                        <a:rPr lang="en-US" sz="2000" b="1" dirty="0" smtClean="0">
                          <a:solidFill>
                            <a:schemeClr val="bg1"/>
                          </a:solidFill>
                        </a:rPr>
                        <a:t>MICRONUTRIENTS</a:t>
                      </a:r>
                      <a:endParaRPr lang="en-US" sz="2000" b="1" dirty="0">
                        <a:solidFill>
                          <a:schemeClr val="bg1"/>
                        </a:solidFill>
                      </a:endParaRPr>
                    </a:p>
                  </a:txBody>
                  <a:tcPr vert="vert270" anchor="ctr">
                    <a:solidFill>
                      <a:schemeClr val="accent1">
                        <a:lumMod val="60000"/>
                        <a:lumOff val="40000"/>
                      </a:schemeClr>
                    </a:solidFill>
                  </a:tcPr>
                </a:tc>
                <a:tc>
                  <a:txBody>
                    <a:bodyPr/>
                    <a:lstStyle/>
                    <a:p>
                      <a:r>
                        <a:rPr lang="en-US" sz="2800" b="1" dirty="0" smtClean="0"/>
                        <a:t>Vitamins</a:t>
                      </a:r>
                      <a:endParaRPr lang="en-US" sz="2800" b="1" dirty="0"/>
                    </a:p>
                  </a:txBody>
                  <a:tcPr>
                    <a:solidFill>
                      <a:srgbClr val="0099CC"/>
                    </a:solidFill>
                  </a:tcPr>
                </a:tc>
                <a:tc>
                  <a:txBody>
                    <a:bodyPr/>
                    <a:lstStyle/>
                    <a:p>
                      <a:r>
                        <a:rPr lang="en-US" sz="1800" b="1" dirty="0" smtClean="0"/>
                        <a:t>Examples: Vitamin A (Retinol), Vitamin B Complex, Vitamin C (Ascorbic Acid)</a:t>
                      </a:r>
                      <a:endParaRPr lang="en-US" sz="1800" b="1" dirty="0"/>
                    </a:p>
                  </a:txBody>
                  <a:tcPr>
                    <a:solidFill>
                      <a:srgbClr val="0099CC"/>
                    </a:solidFill>
                  </a:tcPr>
                </a:tc>
              </a:tr>
              <a:tr h="833967">
                <a:tc vMerge="1">
                  <a:txBody>
                    <a:bodyPr/>
                    <a:lstStyle/>
                    <a:p>
                      <a:endParaRPr lang="en-US" dirty="0"/>
                    </a:p>
                  </a:txBody>
                  <a:tcPr>
                    <a:solidFill>
                      <a:schemeClr val="accent1">
                        <a:lumMod val="60000"/>
                        <a:lumOff val="40000"/>
                      </a:schemeClr>
                    </a:solidFill>
                  </a:tcPr>
                </a:tc>
                <a:tc>
                  <a:txBody>
                    <a:bodyPr/>
                    <a:lstStyle/>
                    <a:p>
                      <a:r>
                        <a:rPr lang="en-US" sz="2800" b="1" dirty="0" smtClean="0"/>
                        <a:t>Minerals</a:t>
                      </a:r>
                      <a:endParaRPr lang="en-US" sz="2800" b="1" dirty="0"/>
                    </a:p>
                  </a:txBody>
                  <a:tcPr>
                    <a:solidFill>
                      <a:srgbClr val="0099CC"/>
                    </a:solidFill>
                  </a:tcPr>
                </a:tc>
                <a:tc>
                  <a:txBody>
                    <a:bodyPr/>
                    <a:lstStyle/>
                    <a:p>
                      <a:r>
                        <a:rPr lang="en-US" sz="1800" b="1" dirty="0" smtClean="0"/>
                        <a:t>Examples: Iron, Calcium,</a:t>
                      </a:r>
                      <a:r>
                        <a:rPr lang="en-US" sz="1800" b="1" baseline="0" dirty="0" smtClean="0"/>
                        <a:t> Iodine, Zinc</a:t>
                      </a:r>
                      <a:endParaRPr lang="en-US" sz="1800" b="1" dirty="0"/>
                    </a:p>
                  </a:txBody>
                  <a:tcPr>
                    <a:solidFill>
                      <a:srgbClr val="0099CC"/>
                    </a:solidFill>
                  </a:tcPr>
                </a:tc>
              </a:tr>
              <a:tr h="833967">
                <a:tc vMerge="1">
                  <a:txBody>
                    <a:bodyPr/>
                    <a:lstStyle/>
                    <a:p>
                      <a:endParaRPr lang="en-US" dirty="0"/>
                    </a:p>
                  </a:txBody>
                  <a:tcPr>
                    <a:solidFill>
                      <a:schemeClr val="accent1">
                        <a:lumMod val="60000"/>
                        <a:lumOff val="40000"/>
                      </a:schemeClr>
                    </a:solidFill>
                  </a:tcPr>
                </a:tc>
                <a:tc>
                  <a:txBody>
                    <a:bodyPr/>
                    <a:lstStyle/>
                    <a:p>
                      <a:r>
                        <a:rPr lang="en-US" sz="2800" b="1" dirty="0" smtClean="0"/>
                        <a:t>Phytochemicals</a:t>
                      </a:r>
                      <a:endParaRPr lang="en-US" sz="2800" b="1" dirty="0"/>
                    </a:p>
                  </a:txBody>
                  <a:tcPr>
                    <a:solidFill>
                      <a:srgbClr val="0099CC"/>
                    </a:solidFill>
                  </a:tcPr>
                </a:tc>
                <a:tc>
                  <a:txBody>
                    <a:bodyPr/>
                    <a:lstStyle/>
                    <a:p>
                      <a:r>
                        <a:rPr lang="en-US" sz="1800" b="1" dirty="0" smtClean="0"/>
                        <a:t>Examples: Carotene</a:t>
                      </a:r>
                      <a:r>
                        <a:rPr lang="en-US" sz="1800" b="1" baseline="0" dirty="0" smtClean="0"/>
                        <a:t> (Carrots), Caffeine (Coffee Seeds), </a:t>
                      </a:r>
                      <a:r>
                        <a:rPr lang="en-US" sz="1800" b="1" baseline="0" dirty="0" err="1" smtClean="0"/>
                        <a:t>Luttine</a:t>
                      </a:r>
                      <a:r>
                        <a:rPr lang="en-US" sz="1800" b="1" baseline="0" dirty="0" smtClean="0"/>
                        <a:t> (Lettuce)</a:t>
                      </a:r>
                      <a:endParaRPr lang="en-US" sz="1800" b="1" dirty="0"/>
                    </a:p>
                  </a:txBody>
                  <a:tcPr>
                    <a:solidFill>
                      <a:srgbClr val="0099CC"/>
                    </a:solidFill>
                  </a:tcPr>
                </a:tc>
              </a:tr>
            </a:tbl>
          </a:graphicData>
        </a:graphic>
      </p:graphicFrame>
    </p:spTree>
    <p:extLst>
      <p:ext uri="{BB962C8B-B14F-4D97-AF65-F5344CB8AC3E}">
        <p14:creationId xmlns:p14="http://schemas.microsoft.com/office/powerpoint/2010/main" val="2718567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smtClean="0">
                <a:latin typeface="Century Gothic" pitchFamily="34" charset="0"/>
              </a:rPr>
              <a:t>1) Extended Shelf Life</a:t>
            </a:r>
          </a:p>
        </p:txBody>
      </p:sp>
      <p:sp>
        <p:nvSpPr>
          <p:cNvPr id="9219" name="Content Placeholder 2"/>
          <p:cNvSpPr>
            <a:spLocks noGrp="1"/>
          </p:cNvSpPr>
          <p:nvPr>
            <p:ph sz="half" idx="1"/>
          </p:nvPr>
        </p:nvSpPr>
        <p:spPr>
          <a:xfrm>
            <a:off x="508002" y="1600204"/>
            <a:ext cx="4368799" cy="4441163"/>
          </a:xfrm>
        </p:spPr>
        <p:txBody>
          <a:bodyPr>
            <a:noAutofit/>
          </a:bodyPr>
          <a:lstStyle/>
          <a:p>
            <a:pPr algn="just"/>
            <a:r>
              <a:rPr lang="en-US" sz="2700" dirty="0">
                <a:latin typeface="Century Gothic" pitchFamily="34" charset="0"/>
              </a:rPr>
              <a:t>The first steps in genetic modification were for food producers to ensure larger profits by keeping food fresher, longer.</a:t>
            </a:r>
          </a:p>
          <a:p>
            <a:pPr algn="just"/>
            <a:r>
              <a:rPr lang="en-US" sz="2700" dirty="0">
                <a:latin typeface="Century Gothic" pitchFamily="34" charset="0"/>
              </a:rPr>
              <a:t>This allowed for further travel to and longer availability at markets, etc…</a:t>
            </a:r>
          </a:p>
        </p:txBody>
      </p:sp>
      <p:pic>
        <p:nvPicPr>
          <p:cNvPr id="9220" name="Content Placeholder 4" descr="extended shelf life milk.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1752600"/>
            <a:ext cx="2819400" cy="4229100"/>
          </a:xfrm>
        </p:spPr>
      </p:pic>
      <p:sp>
        <p:nvSpPr>
          <p:cNvPr id="9221" name="TextBox 5"/>
          <p:cNvSpPr txBox="1">
            <a:spLocks noChangeArrowheads="1"/>
          </p:cNvSpPr>
          <p:nvPr/>
        </p:nvSpPr>
        <p:spPr bwMode="auto">
          <a:xfrm>
            <a:off x="5105400" y="6172204"/>
            <a:ext cx="3048000"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en-US" dirty="0"/>
              <a:t>Extended Shelf Life Milk</a:t>
            </a:r>
          </a:p>
        </p:txBody>
      </p:sp>
    </p:spTree>
    <p:extLst>
      <p:ext uri="{BB962C8B-B14F-4D97-AF65-F5344CB8AC3E}">
        <p14:creationId xmlns:p14="http://schemas.microsoft.com/office/powerpoint/2010/main" val="2411886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up)">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wipe(up)">
                                      <p:cBhvr>
                                        <p:cTn id="17" dur="500"/>
                                        <p:tgtEl>
                                          <p:spTgt spid="921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500"/>
                                        <p:tgtEl>
                                          <p:spTgt spid="922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221"/>
                                        </p:tgtEl>
                                        <p:attrNameLst>
                                          <p:attrName>style.visibility</p:attrName>
                                        </p:attrNameLst>
                                      </p:cBhvr>
                                      <p:to>
                                        <p:strVal val="visible"/>
                                      </p:to>
                                    </p:set>
                                    <p:animEffect transition="in" filter="fade">
                                      <p:cBhvr>
                                        <p:cTn id="25"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08002" y="609604"/>
            <a:ext cx="6959599" cy="1320803"/>
          </a:xfrm>
        </p:spPr>
        <p:txBody>
          <a:bodyPr>
            <a:normAutofit fontScale="90000"/>
          </a:bodyPr>
          <a:lstStyle/>
          <a:p>
            <a:r>
              <a:rPr lang="en-US" b="1" dirty="0" smtClean="0">
                <a:latin typeface="Century Gothic" pitchFamily="34" charset="0"/>
              </a:rPr>
              <a:t>Example: Long Shelf Tomatoes</a:t>
            </a:r>
          </a:p>
        </p:txBody>
      </p:sp>
      <p:sp>
        <p:nvSpPr>
          <p:cNvPr id="3" name="Content Placeholder 2"/>
          <p:cNvSpPr>
            <a:spLocks noGrp="1"/>
          </p:cNvSpPr>
          <p:nvPr>
            <p:ph sz="half" idx="1"/>
          </p:nvPr>
        </p:nvSpPr>
        <p:spPr>
          <a:xfrm>
            <a:off x="304800" y="1828800"/>
            <a:ext cx="4495800" cy="4708523"/>
          </a:xfrm>
        </p:spPr>
        <p:txBody>
          <a:bodyPr>
            <a:noAutofit/>
          </a:bodyPr>
          <a:lstStyle/>
          <a:p>
            <a:pPr marL="274267" indent="-274267" algn="just">
              <a:buClr>
                <a:schemeClr val="accent3"/>
              </a:buClr>
              <a:buFont typeface="Wingdings 2"/>
              <a:buChar char=""/>
              <a:defRPr/>
            </a:pPr>
            <a:r>
              <a:rPr lang="en-US" sz="1800" dirty="0" smtClean="0">
                <a:latin typeface="Century Gothic" pitchFamily="34" charset="0"/>
              </a:rPr>
              <a:t>These genetically modified tomatoes promise less waste and higher profits. </a:t>
            </a:r>
          </a:p>
          <a:p>
            <a:pPr marL="274267" indent="-274267" algn="just">
              <a:buClr>
                <a:schemeClr val="accent3"/>
              </a:buClr>
              <a:buFont typeface="Wingdings 2"/>
              <a:buChar char=""/>
              <a:defRPr/>
            </a:pPr>
            <a:r>
              <a:rPr lang="en-US" sz="1800" dirty="0" smtClean="0">
                <a:latin typeface="Century Gothic" pitchFamily="34" charset="0"/>
              </a:rPr>
              <a:t>Typically, tomatoes produce a protein that softens them after they have been picked. </a:t>
            </a:r>
          </a:p>
          <a:p>
            <a:pPr marL="274267" indent="-274267" algn="just">
              <a:buClr>
                <a:schemeClr val="accent3"/>
              </a:buClr>
              <a:buFont typeface="Wingdings 2"/>
              <a:buChar char=""/>
              <a:defRPr/>
            </a:pPr>
            <a:r>
              <a:rPr lang="en-US" sz="1800" dirty="0" smtClean="0">
                <a:latin typeface="Century Gothic" pitchFamily="34" charset="0"/>
              </a:rPr>
              <a:t>Scientists can now introduce a gene into a tomato plant that blocks synthesis of the softening protein. </a:t>
            </a:r>
          </a:p>
          <a:p>
            <a:pPr marL="274267" indent="-274267" algn="just">
              <a:buClr>
                <a:schemeClr val="accent3"/>
              </a:buClr>
              <a:buFont typeface="Wingdings 2"/>
              <a:buChar char=""/>
              <a:defRPr/>
            </a:pPr>
            <a:r>
              <a:rPr lang="en-US" sz="1800" dirty="0" smtClean="0">
                <a:latin typeface="Century Gothic" pitchFamily="34" charset="0"/>
              </a:rPr>
              <a:t>Without this protein, the genetically altered tomato softens more slowly than a regular tomato, enabling farmers to harvest it at its most flavorful and nutritious vine-ripe stage.</a:t>
            </a:r>
            <a:endParaRPr lang="en-US" sz="1800" dirty="0">
              <a:latin typeface="Century Gothic" pitchFamily="34" charset="0"/>
            </a:endParaRPr>
          </a:p>
        </p:txBody>
      </p:sp>
      <p:pic>
        <p:nvPicPr>
          <p:cNvPr id="10244" name="Content Placeholder 4" descr="arcadia-tomato-diagram.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905000"/>
            <a:ext cx="4191000" cy="4114800"/>
          </a:xfrm>
        </p:spPr>
      </p:pic>
    </p:spTree>
    <p:extLst>
      <p:ext uri="{BB962C8B-B14F-4D97-AF65-F5344CB8AC3E}">
        <p14:creationId xmlns:p14="http://schemas.microsoft.com/office/powerpoint/2010/main" val="3317108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244"/>
                                        </p:tgtEl>
                                        <p:attrNameLst>
                                          <p:attrName>style.visibility</p:attrName>
                                        </p:attrNameLst>
                                      </p:cBhvr>
                                      <p:to>
                                        <p:strVal val="visible"/>
                                      </p:to>
                                    </p:set>
                                    <p:animEffect transition="in" filter="fade">
                                      <p:cBhvr>
                                        <p:cTn id="3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8002" y="609604"/>
            <a:ext cx="7111999" cy="1320803"/>
          </a:xfrm>
        </p:spPr>
        <p:txBody>
          <a:bodyPr>
            <a:normAutofit/>
          </a:bodyPr>
          <a:lstStyle/>
          <a:p>
            <a:r>
              <a:rPr lang="en-US" sz="4100" b="1" dirty="0">
                <a:latin typeface="Century Gothic" pitchFamily="34" charset="0"/>
              </a:rPr>
              <a:t>2) Efficient Food Processing</a:t>
            </a:r>
          </a:p>
        </p:txBody>
      </p:sp>
      <p:sp>
        <p:nvSpPr>
          <p:cNvPr id="11267" name="Content Placeholder 2"/>
          <p:cNvSpPr>
            <a:spLocks noGrp="1"/>
          </p:cNvSpPr>
          <p:nvPr>
            <p:ph sz="half" idx="1"/>
          </p:nvPr>
        </p:nvSpPr>
        <p:spPr>
          <a:xfrm>
            <a:off x="508002" y="1752604"/>
            <a:ext cx="3835397" cy="4288763"/>
          </a:xfrm>
        </p:spPr>
        <p:txBody>
          <a:bodyPr>
            <a:noAutofit/>
          </a:bodyPr>
          <a:lstStyle/>
          <a:p>
            <a:pPr algn="just"/>
            <a:r>
              <a:rPr lang="en-US" sz="2800" dirty="0">
                <a:latin typeface="Century Gothic" pitchFamily="34" charset="0"/>
              </a:rPr>
              <a:t>By genetically modifying food producing organisms, the wait time and quantity of certain food processing necessities are optimized.</a:t>
            </a:r>
          </a:p>
          <a:p>
            <a:pPr algn="just"/>
            <a:r>
              <a:rPr lang="en-US" sz="2800" dirty="0">
                <a:latin typeface="Century Gothic" pitchFamily="34" charset="0"/>
              </a:rPr>
              <a:t>Again this is a money saver.</a:t>
            </a:r>
          </a:p>
        </p:txBody>
      </p:sp>
      <p:pic>
        <p:nvPicPr>
          <p:cNvPr id="11268" name="Content Placeholder 4" descr="food-processing.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33600"/>
            <a:ext cx="4287838" cy="3048000"/>
          </a:xfrm>
        </p:spPr>
      </p:pic>
      <p:sp>
        <p:nvSpPr>
          <p:cNvPr id="11269" name="TextBox 5"/>
          <p:cNvSpPr txBox="1">
            <a:spLocks noChangeArrowheads="1"/>
          </p:cNvSpPr>
          <p:nvPr/>
        </p:nvSpPr>
        <p:spPr bwMode="auto">
          <a:xfrm>
            <a:off x="4572000" y="5257800"/>
            <a:ext cx="4267200" cy="9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en-US" b="1" dirty="0"/>
              <a:t>Although efficient, this type of food processing is not an example of biotechnology.</a:t>
            </a:r>
          </a:p>
        </p:txBody>
      </p:sp>
    </p:spTree>
    <p:extLst>
      <p:ext uri="{BB962C8B-B14F-4D97-AF65-F5344CB8AC3E}">
        <p14:creationId xmlns:p14="http://schemas.microsoft.com/office/powerpoint/2010/main" val="418267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ipe(up)">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wipe(up)">
                                      <p:cBhvr>
                                        <p:cTn id="17" dur="500"/>
                                        <p:tgtEl>
                                          <p:spTgt spid="11267">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500"/>
                                        <p:tgtEl>
                                          <p:spTgt spid="11268"/>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fade">
                                      <p:cBhvr>
                                        <p:cTn id="25"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2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smtClean="0"/>
              <a:t>Example: Rennin Production</a:t>
            </a:r>
          </a:p>
        </p:txBody>
      </p:sp>
      <p:sp>
        <p:nvSpPr>
          <p:cNvPr id="3" name="Content Placeholder 2"/>
          <p:cNvSpPr>
            <a:spLocks noGrp="1"/>
          </p:cNvSpPr>
          <p:nvPr>
            <p:ph sz="half" idx="1"/>
          </p:nvPr>
        </p:nvSpPr>
        <p:spPr>
          <a:xfrm>
            <a:off x="508000" y="1600204"/>
            <a:ext cx="3911600" cy="4441163"/>
          </a:xfrm>
        </p:spPr>
        <p:txBody>
          <a:bodyPr>
            <a:noAutofit/>
          </a:bodyPr>
          <a:lstStyle/>
          <a:p>
            <a:pPr marL="274267" indent="-274267" algn="just">
              <a:buClr>
                <a:schemeClr val="accent3"/>
              </a:buClr>
              <a:buFont typeface="Wingdings 2"/>
              <a:buChar char=""/>
              <a:defRPr/>
            </a:pPr>
            <a:r>
              <a:rPr lang="en-US" sz="1900" dirty="0">
                <a:latin typeface="Century Gothic" pitchFamily="34" charset="0"/>
              </a:rPr>
              <a:t>The protein </a:t>
            </a:r>
            <a:r>
              <a:rPr lang="en-US" sz="1900" dirty="0">
                <a:solidFill>
                  <a:srgbClr val="FF0000"/>
                </a:solidFill>
                <a:latin typeface="Century Gothic" pitchFamily="34" charset="0"/>
              </a:rPr>
              <a:t>rennin</a:t>
            </a:r>
            <a:r>
              <a:rPr lang="en-US" sz="1900" i="1" dirty="0">
                <a:latin typeface="Century Gothic" pitchFamily="34" charset="0"/>
              </a:rPr>
              <a:t> </a:t>
            </a:r>
            <a:r>
              <a:rPr lang="en-US" sz="1900" dirty="0">
                <a:latin typeface="Century Gothic" pitchFamily="34" charset="0"/>
              </a:rPr>
              <a:t>is used to coagulate milk in the production of cheese.</a:t>
            </a:r>
          </a:p>
          <a:p>
            <a:pPr marL="274267" indent="-274267" algn="just">
              <a:buClr>
                <a:schemeClr val="accent3"/>
              </a:buClr>
              <a:buFont typeface="Wingdings 2"/>
              <a:buChar char=""/>
              <a:defRPr/>
            </a:pPr>
            <a:r>
              <a:rPr lang="en-US" sz="1900" dirty="0">
                <a:latin typeface="Century Gothic" pitchFamily="34" charset="0"/>
              </a:rPr>
              <a:t>Rennin has traditionally been made in the stomachs of calves which is a costly process.</a:t>
            </a:r>
          </a:p>
          <a:p>
            <a:pPr marL="274267" indent="-274267" algn="just">
              <a:buClr>
                <a:schemeClr val="accent3"/>
              </a:buClr>
              <a:buFont typeface="Wingdings 2"/>
              <a:buChar char=""/>
              <a:defRPr/>
            </a:pPr>
            <a:r>
              <a:rPr lang="en-US" sz="1900" dirty="0">
                <a:latin typeface="Century Gothic" pitchFamily="34" charset="0"/>
              </a:rPr>
              <a:t>Now scientists can insert a copy of the rennin gene into bacteria and then use bacterial cultures to mass produce rennin. </a:t>
            </a:r>
          </a:p>
          <a:p>
            <a:pPr marL="274267" indent="-274267" algn="just">
              <a:buClr>
                <a:schemeClr val="accent3"/>
              </a:buClr>
              <a:buFont typeface="Wingdings 2"/>
              <a:buChar char=""/>
              <a:defRPr/>
            </a:pPr>
            <a:r>
              <a:rPr lang="en-US" sz="1900" dirty="0">
                <a:latin typeface="Century Gothic" pitchFamily="34" charset="0"/>
              </a:rPr>
              <a:t>This saves time, money, space and animals.</a:t>
            </a:r>
          </a:p>
        </p:txBody>
      </p:sp>
      <p:pic>
        <p:nvPicPr>
          <p:cNvPr id="12292" name="Content Placeholder 4" descr="top-warm_rennin_bottom-control.jpg"/>
          <p:cNvPicPr>
            <a:picLocks noGrp="1" noChangeAspect="1"/>
          </p:cNvPicPr>
          <p:nvPr>
            <p:ph sz="half" idx="2"/>
          </p:nvPr>
        </p:nvPicPr>
        <p:blipFill>
          <a:blip r:embed="rId3">
            <a:extLst>
              <a:ext uri="{28A0092B-C50C-407E-A947-70E740481C1C}">
                <a14:useLocalDpi xmlns:a14="http://schemas.microsoft.com/office/drawing/2010/main" val="0"/>
              </a:ext>
            </a:extLst>
          </a:blip>
          <a:srcRect t="11504" r="26414" b="18056"/>
          <a:stretch>
            <a:fillRect/>
          </a:stretch>
        </p:blipFill>
        <p:spPr>
          <a:xfrm>
            <a:off x="4572000" y="1981200"/>
            <a:ext cx="4244975" cy="3276600"/>
          </a:xfrm>
        </p:spPr>
      </p:pic>
      <p:sp>
        <p:nvSpPr>
          <p:cNvPr id="12293" name="TextBox 5"/>
          <p:cNvSpPr txBox="1">
            <a:spLocks noChangeArrowheads="1"/>
          </p:cNvSpPr>
          <p:nvPr/>
        </p:nvSpPr>
        <p:spPr bwMode="auto">
          <a:xfrm>
            <a:off x="4572000" y="5257803"/>
            <a:ext cx="41910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en-US" b="1" dirty="0"/>
              <a:t>Rennin in the top test tube… not there in the bottom one.</a:t>
            </a:r>
          </a:p>
        </p:txBody>
      </p:sp>
    </p:spTree>
    <p:extLst>
      <p:ext uri="{BB962C8B-B14F-4D97-AF65-F5344CB8AC3E}">
        <p14:creationId xmlns:p14="http://schemas.microsoft.com/office/powerpoint/2010/main" val="1764111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2"/>
                                        </p:tgtEl>
                                        <p:attrNameLst>
                                          <p:attrName>style.visibility</p:attrName>
                                        </p:attrNameLst>
                                      </p:cBhvr>
                                      <p:to>
                                        <p:strVal val="visible"/>
                                      </p:to>
                                    </p:set>
                                    <p:animEffect transition="in" filter="fade">
                                      <p:cBhvr>
                                        <p:cTn id="30" dur="500"/>
                                        <p:tgtEl>
                                          <p:spTgt spid="1229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293"/>
                                        </p:tgtEl>
                                        <p:attrNameLst>
                                          <p:attrName>style.visibility</p:attrName>
                                        </p:attrNameLst>
                                      </p:cBhvr>
                                      <p:to>
                                        <p:strVal val="visible"/>
                                      </p:to>
                                    </p:set>
                                    <p:animEffect transition="in" filter="fade">
                                      <p:cBhvr>
                                        <p:cTn id="33"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3" grpId="0" build="p"/>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0"/>
            <a:ext cx="7543801" cy="1320803"/>
          </a:xfrm>
        </p:spPr>
        <p:txBody>
          <a:bodyPr>
            <a:normAutofit fontScale="90000"/>
          </a:bodyPr>
          <a:lstStyle/>
          <a:p>
            <a:r>
              <a:rPr lang="en-US" b="1" dirty="0" smtClean="0">
                <a:latin typeface="Century Gothic" pitchFamily="34" charset="0"/>
              </a:rPr>
              <a:t>3) Better Nutrient Composition</a:t>
            </a:r>
          </a:p>
        </p:txBody>
      </p:sp>
      <p:sp>
        <p:nvSpPr>
          <p:cNvPr id="3" name="Content Placeholder 2"/>
          <p:cNvSpPr>
            <a:spLocks noGrp="1"/>
          </p:cNvSpPr>
          <p:nvPr>
            <p:ph sz="half" idx="1"/>
          </p:nvPr>
        </p:nvSpPr>
        <p:spPr>
          <a:xfrm>
            <a:off x="533402" y="1447804"/>
            <a:ext cx="3835399" cy="4441163"/>
          </a:xfrm>
        </p:spPr>
        <p:txBody>
          <a:bodyPr>
            <a:noAutofit/>
          </a:bodyPr>
          <a:lstStyle/>
          <a:p>
            <a:pPr marL="274267" indent="-274267" algn="just">
              <a:buClr>
                <a:schemeClr val="accent3"/>
              </a:buClr>
              <a:buFont typeface="Wingdings 2"/>
              <a:buChar char=""/>
              <a:defRPr/>
            </a:pPr>
            <a:r>
              <a:rPr lang="en-US" sz="2300" dirty="0">
                <a:latin typeface="Century Gothic" pitchFamily="34" charset="0"/>
              </a:rPr>
              <a:t>Some plants, during processing, lose some of the vital nutrients they once possessed.</a:t>
            </a:r>
          </a:p>
          <a:p>
            <a:pPr marL="274267" indent="-274267" algn="just">
              <a:buClr>
                <a:schemeClr val="accent3"/>
              </a:buClr>
              <a:buFont typeface="Wingdings 2"/>
              <a:buChar char=""/>
              <a:defRPr/>
            </a:pPr>
            <a:r>
              <a:rPr lang="en-US" sz="2300" dirty="0">
                <a:latin typeface="Century Gothic" pitchFamily="34" charset="0"/>
              </a:rPr>
              <a:t>Others are grown in nutrient poor areas.</a:t>
            </a:r>
          </a:p>
          <a:p>
            <a:pPr marL="274267" indent="-274267" algn="just">
              <a:buClr>
                <a:schemeClr val="accent3"/>
              </a:buClr>
              <a:buFont typeface="Wingdings 2"/>
              <a:buChar char=""/>
              <a:defRPr/>
            </a:pPr>
            <a:r>
              <a:rPr lang="en-US" sz="2300" dirty="0">
                <a:latin typeface="Century Gothic" pitchFamily="34" charset="0"/>
              </a:rPr>
              <a:t>Both these problems can be solved by introducing genes into plants to increase the amount or potency of nutrients.</a:t>
            </a:r>
          </a:p>
          <a:p>
            <a:pPr marL="274267" indent="-274267" algn="just">
              <a:buClr>
                <a:schemeClr val="accent3"/>
              </a:buClr>
              <a:buFont typeface="Wingdings 2"/>
              <a:buChar char=""/>
              <a:defRPr/>
            </a:pPr>
            <a:r>
              <a:rPr lang="en-US" sz="2300" dirty="0">
                <a:latin typeface="Century Gothic" pitchFamily="34" charset="0"/>
              </a:rPr>
              <a:t>“</a:t>
            </a:r>
            <a:r>
              <a:rPr lang="en-US" sz="2300" dirty="0">
                <a:solidFill>
                  <a:srgbClr val="FF0000"/>
                </a:solidFill>
                <a:latin typeface="Century Gothic" pitchFamily="34" charset="0"/>
              </a:rPr>
              <a:t>Biofortification</a:t>
            </a:r>
            <a:r>
              <a:rPr lang="en-US" sz="2300" dirty="0">
                <a:latin typeface="Century Gothic" pitchFamily="34" charset="0"/>
              </a:rPr>
              <a:t>”</a:t>
            </a:r>
          </a:p>
        </p:txBody>
      </p:sp>
      <p:pic>
        <p:nvPicPr>
          <p:cNvPr id="13316" name="Content Placeholder 4" descr="rice biofortificatio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600200"/>
            <a:ext cx="3657600" cy="4800600"/>
          </a:xfrm>
        </p:spPr>
      </p:pic>
    </p:spTree>
    <p:extLst>
      <p:ext uri="{BB962C8B-B14F-4D97-AF65-F5344CB8AC3E}">
        <p14:creationId xmlns:p14="http://schemas.microsoft.com/office/powerpoint/2010/main" val="1831585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316"/>
                                        </p:tgtEl>
                                        <p:attrNameLst>
                                          <p:attrName>style.visibility</p:attrName>
                                        </p:attrNameLst>
                                      </p:cBhvr>
                                      <p:to>
                                        <p:strVal val="visible"/>
                                      </p:to>
                                    </p:set>
                                    <p:animEffect transition="in" filter="fade">
                                      <p:cBhvr>
                                        <p:cTn id="3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3" grpId="0" build="p"/>
    </p:bld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CF70C4-232C-4AC4-BE57-CEE1ED5986B4}">
  <ds:schemaRefs>
    <ds:schemaRef ds:uri="http://schemas.microsoft.com/sharepoint/v3/contenttype/forms"/>
  </ds:schemaRefs>
</ds:datastoreItem>
</file>

<file path=customXml/itemProps2.xml><?xml version="1.0" encoding="utf-8"?>
<ds:datastoreItem xmlns:ds="http://schemas.openxmlformats.org/officeDocument/2006/customXml" ds:itemID="{4EB332B3-B5A8-4C6C-95AF-F948AE16B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4456FED-A0F1-4955-837C-EF163D438955}">
  <ds:schemaRef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Theme2</Template>
  <TotalTime>1109</TotalTime>
  <Words>1336</Words>
  <Application>Microsoft Office PowerPoint</Application>
  <PresentationFormat>On-screen Show (4:3)</PresentationFormat>
  <Paragraphs>142</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Theme2</vt:lpstr>
      <vt:lpstr>PowerPoint Presentation</vt:lpstr>
      <vt:lpstr>INTRODUCTION</vt:lpstr>
      <vt:lpstr>Why genetically modify food?</vt:lpstr>
      <vt:lpstr>MEETING DIETARY NEEDS</vt:lpstr>
      <vt:lpstr>1) Extended Shelf Life</vt:lpstr>
      <vt:lpstr>Example: Long Shelf Tomatoes</vt:lpstr>
      <vt:lpstr>2) Efficient Food Processing</vt:lpstr>
      <vt:lpstr>Example: Rennin Production</vt:lpstr>
      <vt:lpstr>3) Better Nutrient Composition</vt:lpstr>
      <vt:lpstr>Example: Golden Rice</vt:lpstr>
      <vt:lpstr>4) Efficient Drug Delivery</vt:lpstr>
      <vt:lpstr>Examples</vt:lpstr>
      <vt:lpstr>Food Science Techniques </vt:lpstr>
      <vt:lpstr>Pickling</vt:lpstr>
      <vt:lpstr>Freezing </vt:lpstr>
      <vt:lpstr>Steam Sterilization</vt:lpstr>
      <vt:lpstr>Fermentation</vt:lpstr>
      <vt:lpstr>Zymology</vt:lpstr>
      <vt:lpstr>How Does Bread Rise?</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Biotechnology</dc:title>
  <dc:creator>Dave Jarrell</dc:creator>
  <cp:lastModifiedBy>JOMAR MERCADO URBANO</cp:lastModifiedBy>
  <cp:revision>92</cp:revision>
  <cp:lastPrinted>2015-01-21T11:22:02Z</cp:lastPrinted>
  <dcterms:created xsi:type="dcterms:W3CDTF">2010-01-04T00:22:15Z</dcterms:created>
  <dcterms:modified xsi:type="dcterms:W3CDTF">2015-01-21T11:30:56Z</dcterms:modified>
</cp:coreProperties>
</file>